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387" r:id="rId7"/>
    <p:sldId id="411" r:id="rId8"/>
    <p:sldId id="400" r:id="rId9"/>
    <p:sldId id="412" r:id="rId10"/>
    <p:sldId id="401" r:id="rId11"/>
    <p:sldId id="402" r:id="rId12"/>
    <p:sldId id="331" r:id="rId13"/>
    <p:sldId id="388" r:id="rId14"/>
    <p:sldId id="389" r:id="rId15"/>
    <p:sldId id="425" r:id="rId16"/>
    <p:sldId id="417" r:id="rId17"/>
    <p:sldId id="263" r:id="rId18"/>
    <p:sldId id="422" r:id="rId19"/>
    <p:sldId id="265" r:id="rId20"/>
    <p:sldId id="424" r:id="rId21"/>
    <p:sldId id="419" r:id="rId22"/>
    <p:sldId id="418" r:id="rId23"/>
    <p:sldId id="279" r:id="rId24"/>
    <p:sldId id="275" r:id="rId25"/>
    <p:sldId id="408" r:id="rId26"/>
    <p:sldId id="406" r:id="rId27"/>
    <p:sldId id="4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2D2B1-86CE-43B4-8B85-C86C68BB1C89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E52B5-409F-4239-8A48-C237C92CB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03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sys.beckhoff.com/english.php?content=../content/1033/tcadsdeviceplc/html/tcadsdeviceplc_indexadsservice.htm&amp;id=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Probing sensors are attached to the inspector to obtain the real inspection result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Overview of the operation procedures (physical part)</a:t>
            </a:r>
          </a:p>
          <a:p>
            <a:endParaRPr lang="en-US" dirty="0"/>
          </a:p>
          <a:p>
            <a:r>
              <a:rPr lang="en-US" dirty="0"/>
              <a:t>Operator: deliver</a:t>
            </a:r>
          </a:p>
          <a:p>
            <a:r>
              <a:rPr lang="en-US" dirty="0"/>
              <a:t>Inspect: inspection</a:t>
            </a:r>
          </a:p>
          <a:p>
            <a:r>
              <a:rPr lang="en-US" dirty="0"/>
              <a:t>Workstation (pedestal): processing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A0130-EC5D-40C3-AC25-1328FD04C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51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 network connections: </a:t>
            </a:r>
          </a:p>
          <a:p>
            <a:r>
              <a:rPr lang="en-US" dirty="0"/>
              <a:t>Production data (Green), measurement data (Red), and PTP/TSN links (Purple)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808B5-9654-47A8-8FF5-F4420A4A31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86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 network connections: </a:t>
            </a:r>
          </a:p>
          <a:p>
            <a:r>
              <a:rPr lang="en-US" dirty="0"/>
              <a:t>Production data (Green), measurement data (Red), and PTP synchronization (Purple)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808B5-9654-47A8-8FF5-F4420A4A31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58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 network connections: </a:t>
            </a:r>
          </a:p>
          <a:p>
            <a:r>
              <a:rPr lang="en-US" dirty="0"/>
              <a:t>Production data (Green), measurement data (Red), and PTP synchronization (Purple)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808B5-9654-47A8-8FF5-F4420A4A31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7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Supervisor code is maintained at the project’s GitLab repo:</a:t>
            </a:r>
          </a:p>
          <a:p>
            <a:r>
              <a:rPr lang="en-US" dirty="0"/>
              <a:t>https://gitlab.nist.gov/gitlab/el-wireless/el-iws-workcell/tree/plcFeature/PLC/TwinCAT_Emulator_Server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D789E-6F56-4CE6-8DE2-760E2E30A2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76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Probing sensors are attached to the inspector to obtain the real inspection result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Overview of the operation procedures (physical part)</a:t>
            </a:r>
          </a:p>
          <a:p>
            <a:endParaRPr lang="en-US" dirty="0"/>
          </a:p>
          <a:p>
            <a:r>
              <a:rPr lang="en-US" dirty="0"/>
              <a:t>Operator: deliver</a:t>
            </a:r>
          </a:p>
          <a:p>
            <a:r>
              <a:rPr lang="en-US" dirty="0"/>
              <a:t>Inspect: inspection</a:t>
            </a:r>
          </a:p>
          <a:p>
            <a:r>
              <a:rPr lang="en-US" dirty="0"/>
              <a:t>Workstation (pedestal): processing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A0130-EC5D-40C3-AC25-1328FD04C3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9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CNC Emulator</a:t>
            </a:r>
          </a:p>
          <a:p>
            <a:r>
              <a:rPr lang="en-US" dirty="0"/>
              <a:t>In the architecture, functions are grouped by their roles: processing, communication, I/O, and diagnostics.</a:t>
            </a:r>
          </a:p>
          <a:p>
            <a:endParaRPr lang="en-US" dirty="0"/>
          </a:p>
          <a:p>
            <a:r>
              <a:rPr lang="en-US" dirty="0"/>
              <a:t>Emulator code is maintained at the project’s GitLab repo:</a:t>
            </a:r>
          </a:p>
          <a:p>
            <a:r>
              <a:rPr lang="en-US" dirty="0"/>
              <a:t>https://gitlab.nist.gov/gitlab/el-wireless/el-iws-workcell/tree/plcFeature/PLC/TwinCAT_Emulator_CNC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D789E-6F56-4CE6-8DE2-760E2E30A2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60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Probing sensors are attached to the inspector to obtain the real inspection result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Overview of the operation procedures (physical part)</a:t>
            </a:r>
          </a:p>
          <a:p>
            <a:endParaRPr lang="en-US" dirty="0"/>
          </a:p>
          <a:p>
            <a:r>
              <a:rPr lang="en-US" dirty="0"/>
              <a:t>Operator: deliver</a:t>
            </a:r>
          </a:p>
          <a:p>
            <a:r>
              <a:rPr lang="en-US" dirty="0"/>
              <a:t>Inspect: inspection</a:t>
            </a:r>
          </a:p>
          <a:p>
            <a:r>
              <a:rPr lang="en-US" dirty="0"/>
              <a:t>Workstation (pedestal): processing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A0130-EC5D-40C3-AC25-1328FD04C3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41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 is </a:t>
            </a:r>
            <a:r>
              <a:rPr lang="en-US" dirty="0" err="1"/>
              <a:t>gvSch.bMoveLocked</a:t>
            </a:r>
            <a:r>
              <a:rPr lang="en-US" dirty="0"/>
              <a:t> for safety (at any moment, at most one job is moving between machines by one robot)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inspection request has a higher priority at the scheduler and any inspection request should be queued in case the system is locked when the request arrives.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ED789E-6F56-4CE6-8DE2-760E2E30A2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94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parallel system layers: robot control system test use case and the measurement system</a:t>
            </a:r>
          </a:p>
          <a:p>
            <a:pPr lvl="1"/>
            <a:r>
              <a:rPr lang="en-US" dirty="0"/>
              <a:t>Robot control system: robots, simulated work stations, and other work-cell devices, which are connected by wires or wirelessly going through Ethernet</a:t>
            </a:r>
          </a:p>
          <a:p>
            <a:pPr lvl="1"/>
            <a:r>
              <a:rPr lang="en-US" dirty="0"/>
              <a:t>Measurement system: fully synchronized, capture system operation data as the reference for performance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3A0130-EC5D-40C3-AC25-1328FD04C3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Baseline network connections: </a:t>
            </a:r>
          </a:p>
          <a:p>
            <a:r>
              <a:rPr lang="en-US" dirty="0"/>
              <a:t>Production data (Green), measurement data (Red), and PTP synchronization (Purple)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808B5-9654-47A8-8FF5-F4420A4A31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71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https://infosys.beckhoff.com/</a:t>
            </a:r>
            <a:r>
              <a:rPr lang="en-US" dirty="0" err="1">
                <a:hlinkClick r:id="rId3"/>
              </a:rPr>
              <a:t>english.php?content</a:t>
            </a:r>
            <a:r>
              <a:rPr lang="en-US" dirty="0">
                <a:hlinkClick r:id="rId3"/>
              </a:rPr>
              <a:t>=../content/1033/</a:t>
            </a:r>
            <a:r>
              <a:rPr lang="en-US" dirty="0" err="1">
                <a:hlinkClick r:id="rId3"/>
              </a:rPr>
              <a:t>tcadsdeviceplc</a:t>
            </a:r>
            <a:r>
              <a:rPr lang="en-US" dirty="0">
                <a:hlinkClick r:id="rId3"/>
              </a:rPr>
              <a:t>/html/</a:t>
            </a:r>
            <a:r>
              <a:rPr lang="en-US" dirty="0" err="1">
                <a:hlinkClick r:id="rId3"/>
              </a:rPr>
              <a:t>tcadsdeviceplc_indexadsservice.htm&amp;id</a:t>
            </a:r>
            <a:r>
              <a:rPr lang="en-US" dirty="0">
                <a:hlinkClick r:id="rId3"/>
              </a:rPr>
              <a:t>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687F3-FD73-4309-A56F-C2583C7041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0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8D74-809E-4B77-B366-29039B141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45956-B9FB-4237-87F1-9B5DE85C1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8A239-8292-4249-80DE-78646F176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22AFF-3353-4404-8346-447B66DF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8B07-4340-4C89-962D-88B720B4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9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1D65-EA71-4A41-9677-C0145606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A82FE-DF7D-4317-B71C-563907C5D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C4485-24C0-4CF5-A3AB-3543D11DE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350A-8342-4A07-9D89-D352885F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E4503-024B-4A58-98F4-FA019CE4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2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976560-B24D-4FB9-8916-B13AD1387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4750B-1C24-4ADC-8D0A-1FFC5D7C6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91BC2-BE92-40C9-851E-5B02C2306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3CFC0-50DE-498E-8391-41DC350D4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B9358-7AD2-4D8C-8071-DA73E860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8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2FA2D-8D02-4434-A160-0AD90479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B19A5-73AC-4BF1-94D6-D373D8D3C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19FD4-6A9C-4442-BAAC-878785B6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1ECDE-2F5B-4164-A220-C39910B1C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301F7-404C-40EC-9998-38A00E0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74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5800-1DD4-4DBB-93CB-E63EA31B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26CCA-9D3C-4B37-9686-0797CE69B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FBA0A-53AB-4BB4-9E4D-774E30D4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01B2C-C8B7-45C4-918F-B08A3F50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E7B26-74EC-49D2-B68C-12C50C89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3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3673-305D-4F74-AD03-E3410B54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82C4-BD6C-4002-8668-E9DB023F0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1C03E-572E-4CCA-992D-B4CD78B78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6E882-05C9-4DA8-9BE5-64C3080E8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0C089-C216-4A78-A06E-51792A83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03830-A1FA-4B51-8BCF-1008D12F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8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0765-FF17-4151-AFB6-C38FE3DAC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989B4-1E7C-4070-B687-4DA17A5AD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833A3-E446-4091-B2BE-DCABFEFC8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BFD5A-1500-423F-BD9F-4AC62B6A9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F9B33-7331-4157-8C35-D0CCB1E036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B4B502-7494-46CB-8556-FBB7ED02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E2440C-A17A-499D-912A-19B572228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7EB5E-447C-470D-966E-5205D49F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8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93E4F-8EE2-4AEE-9A39-2BB10360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74DA0-CB73-44E9-892A-943957C20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3F879-5FAE-4008-9FC9-ED72531F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C77649-BD74-4A07-8C81-D18D5454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892FB1-411D-4D7A-B8B4-34E924D5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C9E27-2233-4AD8-A857-75901ABA6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241F7-09E5-470E-ADCB-0DB5436B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1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A3F8-4DBB-406A-A40C-F4EA5699C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2F48-BF33-4C42-90CF-3634064B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4F40D-CBB2-4C1F-82F5-8F4413B33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246ED-32F0-4A82-9811-70510DE3E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5B0FB-69DB-497F-A31B-4EA83E3E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CBBFD-F515-483D-B08B-5A389B21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84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C84E-2008-4FF3-9D1E-B0F9CF06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7001C6-AA5D-4B4F-B519-11637FEB18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F957E-0E07-44B1-93D0-57734670F5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020FD-838E-4630-BE1C-C1B44AFC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D6A94-8352-4F6E-845F-5AAE17DB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BC326-42C5-41C2-8C17-CC9DA6A9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3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74B935-B9C2-446D-8355-02C1E6E08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D9B86-32F4-4664-9E28-6BDCEA626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1635A-47D5-4F92-83A8-D64E48F1C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F8B02-F8CE-4CA6-AFED-25E357B177F3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793A1-10FD-48CA-B3C2-368ACE5795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B71B2-7D6F-46F2-BC8F-5E43E2703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F45C2-491F-4C8F-ACA1-6618D8CCB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5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3.png"/><Relationship Id="rId4" Type="http://schemas.openxmlformats.org/officeDocument/2006/relationships/image" Target="../media/image4.jpeg"/><Relationship Id="rId9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6.jpe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14.jpeg"/><Relationship Id="rId15" Type="http://schemas.openxmlformats.org/officeDocument/2006/relationships/image" Target="../media/image30.jpeg"/><Relationship Id="rId10" Type="http://schemas.openxmlformats.org/officeDocument/2006/relationships/image" Target="../media/image25.png"/><Relationship Id="rId4" Type="http://schemas.openxmlformats.org/officeDocument/2006/relationships/image" Target="../media/image2.jpeg"/><Relationship Id="rId9" Type="http://schemas.openxmlformats.org/officeDocument/2006/relationships/image" Target="../media/image24.png"/><Relationship Id="rId1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4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2.pn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22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14.jpeg"/><Relationship Id="rId15" Type="http://schemas.openxmlformats.org/officeDocument/2006/relationships/image" Target="../media/image44.jpeg"/><Relationship Id="rId10" Type="http://schemas.openxmlformats.org/officeDocument/2006/relationships/image" Target="../media/image25.png"/><Relationship Id="rId4" Type="http://schemas.openxmlformats.org/officeDocument/2006/relationships/image" Target="../media/image2.jpeg"/><Relationship Id="rId9" Type="http://schemas.openxmlformats.org/officeDocument/2006/relationships/image" Target="../media/image24.png"/><Relationship Id="rId1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22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14.jpeg"/><Relationship Id="rId15" Type="http://schemas.openxmlformats.org/officeDocument/2006/relationships/image" Target="../media/image44.jpeg"/><Relationship Id="rId10" Type="http://schemas.openxmlformats.org/officeDocument/2006/relationships/image" Target="../media/image25.png"/><Relationship Id="rId4" Type="http://schemas.openxmlformats.org/officeDocument/2006/relationships/image" Target="../media/image2.jpeg"/><Relationship Id="rId9" Type="http://schemas.openxmlformats.org/officeDocument/2006/relationships/image" Target="../media/image24.png"/><Relationship Id="rId1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22.png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14.jpeg"/><Relationship Id="rId15" Type="http://schemas.openxmlformats.org/officeDocument/2006/relationships/image" Target="../media/image44.jpeg"/><Relationship Id="rId10" Type="http://schemas.openxmlformats.org/officeDocument/2006/relationships/image" Target="../media/image25.png"/><Relationship Id="rId4" Type="http://schemas.openxmlformats.org/officeDocument/2006/relationships/image" Target="../media/image2.jpeg"/><Relationship Id="rId9" Type="http://schemas.openxmlformats.org/officeDocument/2006/relationships/image" Target="../media/image24.png"/><Relationship Id="rId1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7CF-B50E-4335-8E25-520AB7B11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0899"/>
            <a:ext cx="9144000" cy="220906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Test Bed for Industrial Wireless Communications: </a:t>
            </a:r>
            <a:br>
              <a:rPr lang="en-US" sz="3600" dirty="0"/>
            </a:br>
            <a:r>
              <a:rPr lang="en-US" sz="3600" dirty="0"/>
              <a:t>A Collaborative Robot Work-Cell Use Case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48E52-6818-40CE-997D-5C9F158B2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76454"/>
            <a:ext cx="9144000" cy="1581346"/>
          </a:xfrm>
        </p:spPr>
        <p:txBody>
          <a:bodyPr/>
          <a:lstStyle/>
          <a:p>
            <a:r>
              <a:rPr lang="en-US" dirty="0"/>
              <a:t>Yongkang Liu</a:t>
            </a:r>
          </a:p>
          <a:p>
            <a:r>
              <a:rPr lang="en-US" dirty="0"/>
              <a:t>2019-05-08</a:t>
            </a:r>
          </a:p>
        </p:txBody>
      </p:sp>
    </p:spTree>
    <p:extLst>
      <p:ext uri="{BB962C8B-B14F-4D97-AF65-F5344CB8AC3E}">
        <p14:creationId xmlns:p14="http://schemas.microsoft.com/office/powerpoint/2010/main" val="263005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ur3 gripper">
            <a:extLst>
              <a:ext uri="{FF2B5EF4-FFF2-40B4-BE49-F238E27FC236}">
                <a16:creationId xmlns:a16="http://schemas.microsoft.com/office/drawing/2014/main" id="{F3AA380D-BBBD-436C-8027-4EB889E32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1" y="3956593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R3-collaborative-robot">
            <a:extLst>
              <a:ext uri="{FF2B5EF4-FFF2-40B4-BE49-F238E27FC236}">
                <a16:creationId xmlns:a16="http://schemas.microsoft.com/office/drawing/2014/main" id="{EAFA1C52-3FBA-4712-BE17-2F09B996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851" y="2954089"/>
            <a:ext cx="5674652" cy="343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E27E3-5DB5-4214-8CEB-A82C5B4F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798"/>
            <a:ext cx="10515600" cy="1325563"/>
          </a:xfrm>
        </p:spPr>
        <p:txBody>
          <a:bodyPr/>
          <a:lstStyle/>
          <a:p>
            <a:r>
              <a:rPr lang="en-US" dirty="0"/>
              <a:t>UR3 System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D7BC-2131-496A-B886-E17EE852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441"/>
            <a:ext cx="10515600" cy="17645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UR3 system includes a control box, a 6 Degree-of-Freedom (</a:t>
            </a:r>
            <a:r>
              <a:rPr lang="en-US" dirty="0" err="1"/>
              <a:t>DoF</a:t>
            </a:r>
            <a:r>
              <a:rPr lang="en-US" dirty="0"/>
              <a:t>) robot, and UR3 peripherals which we refer to as robotic end effector devices (REEDs). In this testbed, each UR3 is equipped with a gripper and a 6-axis force torque (F/T) sensor. The F/T sensor is further divided into the sensing unit and a compute box.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AF67C-600A-4F75-9137-BAA86C87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098" y="5410829"/>
            <a:ext cx="1114802" cy="1052289"/>
          </a:xfrm>
          <a:prstGeom prst="rect">
            <a:avLst/>
          </a:prstGeom>
        </p:spPr>
      </p:pic>
      <p:pic>
        <p:nvPicPr>
          <p:cNvPr id="9" name="Picture 10" descr="Image result for ur3 control box">
            <a:extLst>
              <a:ext uri="{FF2B5EF4-FFF2-40B4-BE49-F238E27FC236}">
                <a16:creationId xmlns:a16="http://schemas.microsoft.com/office/drawing/2014/main" id="{8114E7C5-1C94-4D13-B981-5E8DB9609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153" y="4538730"/>
            <a:ext cx="2040935" cy="158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2819D9-EACB-4B6C-8F98-2356A1C78D0D}"/>
              </a:ext>
            </a:extLst>
          </p:cNvPr>
          <p:cNvSpPr txBox="1"/>
          <p:nvPr/>
        </p:nvSpPr>
        <p:spPr>
          <a:xfrm>
            <a:off x="611706" y="5726342"/>
            <a:ext cx="3339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REEDs</a:t>
            </a:r>
          </a:p>
          <a:p>
            <a:r>
              <a:rPr lang="en-US" dirty="0"/>
              <a:t>(Illustration only: Camera is not used in this test bed)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BD0B6-0E7A-473E-9B9D-BF6142AD3AA7}"/>
              </a:ext>
            </a:extLst>
          </p:cNvPr>
          <p:cNvSpPr txBox="1"/>
          <p:nvPr/>
        </p:nvSpPr>
        <p:spPr>
          <a:xfrm>
            <a:off x="4322273" y="6465006"/>
            <a:ext cx="236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F/T compute box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890943-A3DF-4AD9-8F90-75F84C143098}"/>
              </a:ext>
            </a:extLst>
          </p:cNvPr>
          <p:cNvSpPr txBox="1"/>
          <p:nvPr/>
        </p:nvSpPr>
        <p:spPr>
          <a:xfrm>
            <a:off x="9896712" y="6243297"/>
            <a:ext cx="166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 Control 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361CD-1202-486D-8A88-F3D97030E23C}"/>
              </a:ext>
            </a:extLst>
          </p:cNvPr>
          <p:cNvSpPr txBox="1"/>
          <p:nvPr/>
        </p:nvSpPr>
        <p:spPr>
          <a:xfrm>
            <a:off x="7569935" y="6203232"/>
            <a:ext cx="126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 robot</a:t>
            </a:r>
          </a:p>
        </p:txBody>
      </p:sp>
    </p:spTree>
    <p:extLst>
      <p:ext uri="{BB962C8B-B14F-4D97-AF65-F5344CB8AC3E}">
        <p14:creationId xmlns:p14="http://schemas.microsoft.com/office/powerpoint/2010/main" val="3653589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R3-collaborative-robot">
            <a:extLst>
              <a:ext uri="{FF2B5EF4-FFF2-40B4-BE49-F238E27FC236}">
                <a16:creationId xmlns:a16="http://schemas.microsoft.com/office/drawing/2014/main" id="{EAFA1C52-3FBA-4712-BE17-2F09B996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441" y="2163841"/>
            <a:ext cx="6339039" cy="383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E27E3-5DB5-4214-8CEB-A82C5B4F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798"/>
            <a:ext cx="10515600" cy="1325563"/>
          </a:xfrm>
        </p:spPr>
        <p:txBody>
          <a:bodyPr/>
          <a:lstStyle/>
          <a:p>
            <a:r>
              <a:rPr lang="en-US" dirty="0"/>
              <a:t>UR3 System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D7BC-2131-496A-B886-E17EE8526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164" y="1323034"/>
            <a:ext cx="10960469" cy="13724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REEDs communicate with UR control box</a:t>
            </a:r>
          </a:p>
          <a:p>
            <a:r>
              <a:rPr lang="en-US" dirty="0"/>
              <a:t>Current F/T firmware only supports an </a:t>
            </a:r>
            <a:r>
              <a:rPr lang="en-US" dirty="0">
                <a:solidFill>
                  <a:srgbClr val="C00000"/>
                </a:solidFill>
              </a:rPr>
              <a:t>error-free Ethernet connection </a:t>
            </a:r>
            <a:r>
              <a:rPr lang="en-US" dirty="0"/>
              <a:t>with the control box</a:t>
            </a:r>
          </a:p>
          <a:p>
            <a:pPr lvl="1"/>
            <a:r>
              <a:rPr lang="en-US" dirty="0"/>
              <a:t>Any disconnection issue leads to a system error which requires manual reset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AF67C-600A-4F75-9137-BAA86C875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425" y="5410829"/>
            <a:ext cx="1114802" cy="105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EBE005-ABCB-4121-9B00-7D04E37DF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45" y="5121631"/>
            <a:ext cx="1114801" cy="1042096"/>
          </a:xfrm>
          <a:prstGeom prst="rect">
            <a:avLst/>
          </a:prstGeom>
        </p:spPr>
      </p:pic>
      <p:pic>
        <p:nvPicPr>
          <p:cNvPr id="3076" name="Picture 4" descr="Image result for ur3 gripper">
            <a:extLst>
              <a:ext uri="{FF2B5EF4-FFF2-40B4-BE49-F238E27FC236}">
                <a16:creationId xmlns:a16="http://schemas.microsoft.com/office/drawing/2014/main" id="{4BA028C9-B7AF-4873-BCF0-25CE4EBAA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0"/>
          <a:stretch/>
        </p:blipFill>
        <p:spPr bwMode="auto">
          <a:xfrm>
            <a:off x="332496" y="3612999"/>
            <a:ext cx="1605323" cy="11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Image result for ur3 control box">
            <a:extLst>
              <a:ext uri="{FF2B5EF4-FFF2-40B4-BE49-F238E27FC236}">
                <a16:creationId xmlns:a16="http://schemas.microsoft.com/office/drawing/2014/main" id="{8114E7C5-1C94-4D13-B981-5E8DB9609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315" y="3709389"/>
            <a:ext cx="2040935" cy="158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D5FD36-8925-4E1D-AA6B-14CAE917DBBA}"/>
              </a:ext>
            </a:extLst>
          </p:cNvPr>
          <p:cNvSpPr txBox="1"/>
          <p:nvPr/>
        </p:nvSpPr>
        <p:spPr>
          <a:xfrm>
            <a:off x="646783" y="4702810"/>
            <a:ext cx="101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Gripper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8AFF94-1FEE-43BA-B775-B309A102E188}"/>
              </a:ext>
            </a:extLst>
          </p:cNvPr>
          <p:cNvSpPr txBox="1"/>
          <p:nvPr/>
        </p:nvSpPr>
        <p:spPr>
          <a:xfrm>
            <a:off x="1546614" y="6171001"/>
            <a:ext cx="129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F/T sensor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7057FA-562A-4CD4-B662-F9B6FC4998E8}"/>
              </a:ext>
            </a:extLst>
          </p:cNvPr>
          <p:cNvCxnSpPr>
            <a:cxnSpLocks/>
            <a:stCxn id="3076" idx="0"/>
            <a:endCxn id="9" idx="0"/>
          </p:cNvCxnSpPr>
          <p:nvPr/>
        </p:nvCxnSpPr>
        <p:spPr>
          <a:xfrm rot="16200000" flipH="1">
            <a:off x="5583775" y="-835618"/>
            <a:ext cx="96390" cy="8993625"/>
          </a:xfrm>
          <a:prstGeom prst="bentConnector3">
            <a:avLst>
              <a:gd name="adj1" fmla="val -94313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DBD0B6-0E7A-473E-9B9D-BF6142AD3AA7}"/>
              </a:ext>
            </a:extLst>
          </p:cNvPr>
          <p:cNvSpPr txBox="1"/>
          <p:nvPr/>
        </p:nvSpPr>
        <p:spPr>
          <a:xfrm>
            <a:off x="4322273" y="6465006"/>
            <a:ext cx="236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F/T compute box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890943-A3DF-4AD9-8F90-75F84C143098}"/>
              </a:ext>
            </a:extLst>
          </p:cNvPr>
          <p:cNvSpPr txBox="1"/>
          <p:nvPr/>
        </p:nvSpPr>
        <p:spPr>
          <a:xfrm>
            <a:off x="9341411" y="5226163"/>
            <a:ext cx="166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 Control box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361CD-1202-486D-8A88-F3D97030E23C}"/>
              </a:ext>
            </a:extLst>
          </p:cNvPr>
          <p:cNvSpPr txBox="1"/>
          <p:nvPr/>
        </p:nvSpPr>
        <p:spPr>
          <a:xfrm>
            <a:off x="5845887" y="4413600"/>
            <a:ext cx="126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 robot</a:t>
            </a:r>
          </a:p>
        </p:txBody>
      </p: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A73D0ECB-531C-4E61-9DAE-5F80515C33E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82285" y="5642679"/>
            <a:ext cx="2040140" cy="294295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9">
            <a:extLst>
              <a:ext uri="{FF2B5EF4-FFF2-40B4-BE49-F238E27FC236}">
                <a16:creationId xmlns:a16="http://schemas.microsoft.com/office/drawing/2014/main" id="{550AE512-CF65-4430-B8A0-4B17B7167E57}"/>
              </a:ext>
            </a:extLst>
          </p:cNvPr>
          <p:cNvCxnSpPr>
            <a:cxnSpLocks/>
            <a:stCxn id="4" idx="3"/>
            <a:endCxn id="32" idx="1"/>
          </p:cNvCxnSpPr>
          <p:nvPr/>
        </p:nvCxnSpPr>
        <p:spPr>
          <a:xfrm flipV="1">
            <a:off x="5737227" y="5936454"/>
            <a:ext cx="2561753" cy="520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4" descr="Related image">
            <a:extLst>
              <a:ext uri="{FF2B5EF4-FFF2-40B4-BE49-F238E27FC236}">
                <a16:creationId xmlns:a16="http://schemas.microsoft.com/office/drawing/2014/main" id="{6002AA19-CE9C-4FA2-BCCD-A20F8248C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980" y="5603944"/>
            <a:ext cx="665020" cy="66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19">
            <a:extLst>
              <a:ext uri="{FF2B5EF4-FFF2-40B4-BE49-F238E27FC236}">
                <a16:creationId xmlns:a16="http://schemas.microsoft.com/office/drawing/2014/main" id="{D987BB67-AA98-4B86-B1A8-67FB6B6C271C}"/>
              </a:ext>
            </a:extLst>
          </p:cNvPr>
          <p:cNvCxnSpPr>
            <a:cxnSpLocks/>
            <a:stCxn id="32" idx="3"/>
            <a:endCxn id="25" idx="2"/>
          </p:cNvCxnSpPr>
          <p:nvPr/>
        </p:nvCxnSpPr>
        <p:spPr>
          <a:xfrm flipV="1">
            <a:off x="8964000" y="5595495"/>
            <a:ext cx="1210756" cy="340959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14" descr="Related image">
            <a:extLst>
              <a:ext uri="{FF2B5EF4-FFF2-40B4-BE49-F238E27FC236}">
                <a16:creationId xmlns:a16="http://schemas.microsoft.com/office/drawing/2014/main" id="{C9959F71-73CA-4F1C-95FA-800EA6891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676" y="5999892"/>
            <a:ext cx="350681" cy="35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Related image">
            <a:extLst>
              <a:ext uri="{FF2B5EF4-FFF2-40B4-BE49-F238E27FC236}">
                <a16:creationId xmlns:a16="http://schemas.microsoft.com/office/drawing/2014/main" id="{C7B859A4-F1E0-415A-80AF-13738ED6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785" y="5988386"/>
            <a:ext cx="350681" cy="35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19">
            <a:extLst>
              <a:ext uri="{FF2B5EF4-FFF2-40B4-BE49-F238E27FC236}">
                <a16:creationId xmlns:a16="http://schemas.microsoft.com/office/drawing/2014/main" id="{FBC8709A-35BF-48FC-9CAA-FE1565ACB9E8}"/>
              </a:ext>
            </a:extLst>
          </p:cNvPr>
          <p:cNvCxnSpPr>
            <a:cxnSpLocks/>
          </p:cNvCxnSpPr>
          <p:nvPr/>
        </p:nvCxnSpPr>
        <p:spPr>
          <a:xfrm flipV="1">
            <a:off x="7814933" y="4501472"/>
            <a:ext cx="1548839" cy="194033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9">
            <a:extLst>
              <a:ext uri="{FF2B5EF4-FFF2-40B4-BE49-F238E27FC236}">
                <a16:creationId xmlns:a16="http://schemas.microsoft.com/office/drawing/2014/main" id="{2275EBF4-AFE1-490D-91DA-238E54A93399}"/>
              </a:ext>
            </a:extLst>
          </p:cNvPr>
          <p:cNvCxnSpPr>
            <a:cxnSpLocks/>
            <a:stCxn id="32" idx="2"/>
          </p:cNvCxnSpPr>
          <p:nvPr/>
        </p:nvCxnSpPr>
        <p:spPr>
          <a:xfrm rot="16200000" flipH="1">
            <a:off x="9856961" y="5043493"/>
            <a:ext cx="271369" cy="2722310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9F36488-7D65-4419-A48F-45F48D6F1E11}"/>
              </a:ext>
            </a:extLst>
          </p:cNvPr>
          <p:cNvSpPr txBox="1"/>
          <p:nvPr/>
        </p:nvSpPr>
        <p:spPr>
          <a:xfrm>
            <a:off x="10465342" y="6126153"/>
            <a:ext cx="110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</a:t>
            </a:r>
          </a:p>
        </p:txBody>
      </p:sp>
      <p:pic>
        <p:nvPicPr>
          <p:cNvPr id="48" name="Picture 14" descr="Related image">
            <a:extLst>
              <a:ext uri="{FF2B5EF4-FFF2-40B4-BE49-F238E27FC236}">
                <a16:creationId xmlns:a16="http://schemas.microsoft.com/office/drawing/2014/main" id="{7A1369E3-93E4-43A4-A643-B3FBFC3A9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953" y="6137034"/>
            <a:ext cx="350681" cy="35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598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3C16A181-A25C-49DF-A4E8-0D7ECCE6CD2A}"/>
              </a:ext>
            </a:extLst>
          </p:cNvPr>
          <p:cNvSpPr/>
          <p:nvPr/>
        </p:nvSpPr>
        <p:spPr>
          <a:xfrm>
            <a:off x="438154" y="2293074"/>
            <a:ext cx="10534645" cy="392382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42AD8-470C-4373-9462-DC40B072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0"/>
            <a:ext cx="10515600" cy="655983"/>
          </a:xfrm>
        </p:spPr>
        <p:txBody>
          <a:bodyPr>
            <a:normAutofit fontScale="90000"/>
          </a:bodyPr>
          <a:lstStyle/>
          <a:p>
            <a:r>
              <a:rPr lang="en-US" dirty="0"/>
              <a:t>One OT Procedure (Job @ 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7A93A-45DF-4065-964F-260A0CA6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A623-C6B0-4968-9331-41DFCCC043E8}" type="slidenum">
              <a:rPr lang="en-US" smtClean="0"/>
              <a:t>12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201C94-95FF-4A4C-98C2-3C7ADEA87C4F}"/>
              </a:ext>
            </a:extLst>
          </p:cNvPr>
          <p:cNvCxnSpPr>
            <a:cxnSpLocks/>
          </p:cNvCxnSpPr>
          <p:nvPr/>
        </p:nvCxnSpPr>
        <p:spPr>
          <a:xfrm flipH="1">
            <a:off x="757757" y="1628891"/>
            <a:ext cx="1" cy="49116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D38B93-BE86-4D4C-B2C0-7B1E0781E7B4}"/>
              </a:ext>
            </a:extLst>
          </p:cNvPr>
          <p:cNvCxnSpPr>
            <a:cxnSpLocks/>
          </p:cNvCxnSpPr>
          <p:nvPr/>
        </p:nvCxnSpPr>
        <p:spPr>
          <a:xfrm flipH="1">
            <a:off x="3292386" y="1608571"/>
            <a:ext cx="17348" cy="51801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AB79A8-B502-49B5-B3F6-A88923696CBC}"/>
              </a:ext>
            </a:extLst>
          </p:cNvPr>
          <p:cNvCxnSpPr>
            <a:cxnSpLocks/>
          </p:cNvCxnSpPr>
          <p:nvPr/>
        </p:nvCxnSpPr>
        <p:spPr>
          <a:xfrm>
            <a:off x="5802129" y="1567675"/>
            <a:ext cx="0" cy="50976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8506DE-F517-4A9E-BC56-F8F0E5A9A6CB}"/>
              </a:ext>
            </a:extLst>
          </p:cNvPr>
          <p:cNvCxnSpPr>
            <a:cxnSpLocks/>
          </p:cNvCxnSpPr>
          <p:nvPr/>
        </p:nvCxnSpPr>
        <p:spPr>
          <a:xfrm>
            <a:off x="10463349" y="1608570"/>
            <a:ext cx="0" cy="5056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0" descr="Image result for ur3 control box">
            <a:extLst>
              <a:ext uri="{FF2B5EF4-FFF2-40B4-BE49-F238E27FC236}">
                <a16:creationId xmlns:a16="http://schemas.microsoft.com/office/drawing/2014/main" id="{EDD2AF15-523A-4D1E-BF2D-7768AC7F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2" y="779313"/>
            <a:ext cx="978454" cy="75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DBC472B9-1552-424C-B732-C1EB8216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819" y="830291"/>
            <a:ext cx="978455" cy="68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beckhoff plc cx9020">
            <a:extLst>
              <a:ext uri="{FF2B5EF4-FFF2-40B4-BE49-F238E27FC236}">
                <a16:creationId xmlns:a16="http://schemas.microsoft.com/office/drawing/2014/main" id="{089D004C-3958-48D9-B612-8B7FBCA58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20"/>
          <a:stretch/>
        </p:blipFill>
        <p:spPr bwMode="auto">
          <a:xfrm>
            <a:off x="5278167" y="730006"/>
            <a:ext cx="736308" cy="7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ur3 control box">
            <a:extLst>
              <a:ext uri="{FF2B5EF4-FFF2-40B4-BE49-F238E27FC236}">
                <a16:creationId xmlns:a16="http://schemas.microsoft.com/office/drawing/2014/main" id="{8BB678FD-536E-4B65-AEE6-337888671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747" y="727987"/>
            <a:ext cx="978454" cy="75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7BF815-CCB4-45EF-A037-6CE4652C4ADA}"/>
              </a:ext>
            </a:extLst>
          </p:cNvPr>
          <p:cNvSpPr txBox="1"/>
          <p:nvPr/>
        </p:nvSpPr>
        <p:spPr>
          <a:xfrm>
            <a:off x="1191093" y="932025"/>
            <a:ext cx="941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RC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Optr</a:t>
            </a:r>
            <a:r>
              <a:rPr lang="en-US" sz="1600" dirty="0"/>
              <a:t>.)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9983C5-607F-4E5F-9503-C2C6701C2A7E}"/>
              </a:ext>
            </a:extLst>
          </p:cNvPr>
          <p:cNvSpPr txBox="1"/>
          <p:nvPr/>
        </p:nvSpPr>
        <p:spPr>
          <a:xfrm>
            <a:off x="10972799" y="941133"/>
            <a:ext cx="822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RC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Insptr</a:t>
            </a:r>
            <a:r>
              <a:rPr lang="en-US" sz="1600" dirty="0"/>
              <a:t>.)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83D071-F3CB-425F-938D-6677591ACC05}"/>
              </a:ext>
            </a:extLst>
          </p:cNvPr>
          <p:cNvSpPr txBox="1"/>
          <p:nvPr/>
        </p:nvSpPr>
        <p:spPr>
          <a:xfrm>
            <a:off x="3778935" y="876062"/>
            <a:ext cx="1047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PLC</a:t>
            </a:r>
          </a:p>
          <a:p>
            <a:r>
              <a:rPr lang="en-US" sz="1600" dirty="0"/>
              <a:t>(</a:t>
            </a:r>
            <a:r>
              <a:rPr lang="en-US" sz="1600" dirty="0" err="1"/>
              <a:t>Supvsr</a:t>
            </a:r>
            <a:r>
              <a:rPr lang="en-US" sz="1600" dirty="0"/>
              <a:t>.)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5C18BB-AE5B-4826-82A9-22F5C0E29AF6}"/>
              </a:ext>
            </a:extLst>
          </p:cNvPr>
          <p:cNvSpPr txBox="1"/>
          <p:nvPr/>
        </p:nvSpPr>
        <p:spPr>
          <a:xfrm>
            <a:off x="6230732" y="942349"/>
            <a:ext cx="993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PLC</a:t>
            </a:r>
          </a:p>
          <a:p>
            <a:r>
              <a:rPr lang="en-US" sz="1600" dirty="0"/>
              <a:t>(CNC x)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699895-3ABB-43E7-B70C-38904432E7A0}"/>
              </a:ext>
            </a:extLst>
          </p:cNvPr>
          <p:cNvCxnSpPr>
            <a:cxnSpLocks/>
          </p:cNvCxnSpPr>
          <p:nvPr/>
        </p:nvCxnSpPr>
        <p:spPr>
          <a:xfrm>
            <a:off x="8181998" y="1565656"/>
            <a:ext cx="16864" cy="50997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Image result for beckhoff plc cx9020">
            <a:extLst>
              <a:ext uri="{FF2B5EF4-FFF2-40B4-BE49-F238E27FC236}">
                <a16:creationId xmlns:a16="http://schemas.microsoft.com/office/drawing/2014/main" id="{4F402E76-7897-4572-9666-CC8E802ED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20"/>
          <a:stretch/>
        </p:blipFill>
        <p:spPr bwMode="auto">
          <a:xfrm>
            <a:off x="7658036" y="727987"/>
            <a:ext cx="736308" cy="7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110C42F-8114-4DDA-8586-5374EB71C38A}"/>
              </a:ext>
            </a:extLst>
          </p:cNvPr>
          <p:cNvSpPr txBox="1"/>
          <p:nvPr/>
        </p:nvSpPr>
        <p:spPr>
          <a:xfrm>
            <a:off x="8610601" y="940330"/>
            <a:ext cx="848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PLC</a:t>
            </a:r>
          </a:p>
          <a:p>
            <a:r>
              <a:rPr lang="en-US" sz="1600" dirty="0"/>
              <a:t>(CNC y)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D7DE0C9-1F2C-4571-849E-3D9937B1D9B6}"/>
              </a:ext>
            </a:extLst>
          </p:cNvPr>
          <p:cNvCxnSpPr>
            <a:cxnSpLocks/>
          </p:cNvCxnSpPr>
          <p:nvPr/>
        </p:nvCxnSpPr>
        <p:spPr>
          <a:xfrm flipH="1">
            <a:off x="3309734" y="1802305"/>
            <a:ext cx="2492396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B1C16D7-F353-4249-BC93-63B107D5A69A}"/>
              </a:ext>
            </a:extLst>
          </p:cNvPr>
          <p:cNvSpPr txBox="1"/>
          <p:nvPr/>
        </p:nvSpPr>
        <p:spPr>
          <a:xfrm>
            <a:off x="3791927" y="1670149"/>
            <a:ext cx="1384073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 err="1"/>
              <a:t>StaRprt</a:t>
            </a:r>
            <a:r>
              <a:rPr lang="en-US" dirty="0"/>
              <a:t>: </a:t>
            </a:r>
            <a:r>
              <a:rPr lang="en-US" dirty="0" err="1"/>
              <a:t>Complete@x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354E7A5-DDA0-408A-9B52-86C3D22C3310}"/>
              </a:ext>
            </a:extLst>
          </p:cNvPr>
          <p:cNvCxnSpPr>
            <a:cxnSpLocks/>
          </p:cNvCxnSpPr>
          <p:nvPr/>
        </p:nvCxnSpPr>
        <p:spPr>
          <a:xfrm flipH="1">
            <a:off x="3309734" y="1984252"/>
            <a:ext cx="48722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FE1A647-EF7E-4503-9687-D13545DD2C8B}"/>
              </a:ext>
            </a:extLst>
          </p:cNvPr>
          <p:cNvSpPr txBox="1"/>
          <p:nvPr/>
        </p:nvSpPr>
        <p:spPr>
          <a:xfrm>
            <a:off x="6306022" y="1833357"/>
            <a:ext cx="1259342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 err="1"/>
              <a:t>StaRprt</a:t>
            </a:r>
            <a:r>
              <a:rPr lang="en-US" dirty="0"/>
              <a:t>: </a:t>
            </a:r>
            <a:r>
              <a:rPr lang="en-US" dirty="0" err="1"/>
              <a:t>Empty@y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A2138D-3D08-4E57-9327-8D1EF52E47E7}"/>
              </a:ext>
            </a:extLst>
          </p:cNvPr>
          <p:cNvSpPr txBox="1"/>
          <p:nvPr/>
        </p:nvSpPr>
        <p:spPr>
          <a:xfrm>
            <a:off x="2322123" y="2310959"/>
            <a:ext cx="1963656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IF Sys. Unlocked == TRUE THEN</a:t>
            </a:r>
          </a:p>
          <a:p>
            <a:r>
              <a:rPr lang="en-US" sz="1100" dirty="0"/>
              <a:t>    SCHDL: Move x to y;</a:t>
            </a:r>
          </a:p>
          <a:p>
            <a:r>
              <a:rPr lang="en-US" sz="1100" dirty="0"/>
              <a:t>    Sys. Locked;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BB5B07-6168-4F17-94C2-A5FAF108DF6C}"/>
              </a:ext>
            </a:extLst>
          </p:cNvPr>
          <p:cNvCxnSpPr>
            <a:cxnSpLocks/>
          </p:cNvCxnSpPr>
          <p:nvPr/>
        </p:nvCxnSpPr>
        <p:spPr>
          <a:xfrm>
            <a:off x="3309734" y="2990465"/>
            <a:ext cx="48722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E3ED650-4811-4EE8-8E94-298843F77876}"/>
              </a:ext>
            </a:extLst>
          </p:cNvPr>
          <p:cNvCxnSpPr>
            <a:cxnSpLocks/>
          </p:cNvCxnSpPr>
          <p:nvPr/>
        </p:nvCxnSpPr>
        <p:spPr>
          <a:xfrm flipH="1">
            <a:off x="3309734" y="2174174"/>
            <a:ext cx="7153615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DF4E93-19CE-4C93-801D-B086539B22D3}"/>
              </a:ext>
            </a:extLst>
          </p:cNvPr>
          <p:cNvSpPr txBox="1"/>
          <p:nvPr/>
        </p:nvSpPr>
        <p:spPr>
          <a:xfrm>
            <a:off x="8610600" y="2008462"/>
            <a:ext cx="1371309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 err="1"/>
              <a:t>StaRprt</a:t>
            </a:r>
            <a:r>
              <a:rPr lang="en-US" dirty="0"/>
              <a:t>: Ready@UR2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955E9E8-DB37-4F90-BA83-D57C269FC60D}"/>
              </a:ext>
            </a:extLst>
          </p:cNvPr>
          <p:cNvCxnSpPr>
            <a:cxnSpLocks/>
          </p:cNvCxnSpPr>
          <p:nvPr/>
        </p:nvCxnSpPr>
        <p:spPr>
          <a:xfrm flipH="1">
            <a:off x="757757" y="2990465"/>
            <a:ext cx="2551977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194C92F-78BF-43ED-BBA8-91E684BC35CA}"/>
              </a:ext>
            </a:extLst>
          </p:cNvPr>
          <p:cNvSpPr txBox="1"/>
          <p:nvPr/>
        </p:nvSpPr>
        <p:spPr>
          <a:xfrm>
            <a:off x="1141818" y="2782552"/>
            <a:ext cx="958059" cy="41549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/>
              <a:t>Move route: </a:t>
            </a:r>
          </a:p>
          <a:p>
            <a:r>
              <a:rPr lang="en-US" dirty="0"/>
              <a:t>x -&gt; 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0DAC4A-B202-403E-A40D-BA2F2329B992}"/>
              </a:ext>
            </a:extLst>
          </p:cNvPr>
          <p:cNvSpPr txBox="1"/>
          <p:nvPr/>
        </p:nvSpPr>
        <p:spPr>
          <a:xfrm>
            <a:off x="6599990" y="2858601"/>
            <a:ext cx="1031531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/>
              <a:t>New Job Info.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C433AAF-9972-409E-B970-C21731F16E79}"/>
              </a:ext>
            </a:extLst>
          </p:cNvPr>
          <p:cNvCxnSpPr>
            <a:cxnSpLocks/>
          </p:cNvCxnSpPr>
          <p:nvPr/>
        </p:nvCxnSpPr>
        <p:spPr>
          <a:xfrm flipV="1">
            <a:off x="5802129" y="3358873"/>
            <a:ext cx="2396734" cy="9047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08C8F4F-A079-47C8-B8A2-B5D057EB2E7A}"/>
              </a:ext>
            </a:extLst>
          </p:cNvPr>
          <p:cNvSpPr txBox="1"/>
          <p:nvPr/>
        </p:nvSpPr>
        <p:spPr>
          <a:xfrm>
            <a:off x="6350687" y="3084930"/>
            <a:ext cx="188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Part Arrival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BF0C60-0F03-4E1A-BDCD-171B1A91944E}"/>
              </a:ext>
            </a:extLst>
          </p:cNvPr>
          <p:cNvSpPr txBox="1"/>
          <p:nvPr/>
        </p:nvSpPr>
        <p:spPr>
          <a:xfrm>
            <a:off x="7631521" y="5711747"/>
            <a:ext cx="1087263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Job Complete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4F6A1B4-BFBE-4FF7-B1BF-7BC8A38B7C3C}"/>
              </a:ext>
            </a:extLst>
          </p:cNvPr>
          <p:cNvCxnSpPr>
            <a:cxnSpLocks/>
          </p:cNvCxnSpPr>
          <p:nvPr/>
        </p:nvCxnSpPr>
        <p:spPr>
          <a:xfrm>
            <a:off x="757758" y="3475103"/>
            <a:ext cx="2534628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A410153-C31E-40E9-BE70-F0210BE54079}"/>
              </a:ext>
            </a:extLst>
          </p:cNvPr>
          <p:cNvCxnSpPr>
            <a:cxnSpLocks/>
          </p:cNvCxnSpPr>
          <p:nvPr/>
        </p:nvCxnSpPr>
        <p:spPr>
          <a:xfrm flipV="1">
            <a:off x="766433" y="1903066"/>
            <a:ext cx="2551974" cy="1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79267744-97D3-4D3C-9E8E-5709C0F38683}"/>
              </a:ext>
            </a:extLst>
          </p:cNvPr>
          <p:cNvSpPr txBox="1"/>
          <p:nvPr/>
        </p:nvSpPr>
        <p:spPr>
          <a:xfrm>
            <a:off x="1100790" y="3333742"/>
            <a:ext cx="1339091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 err="1"/>
              <a:t>StaRprt</a:t>
            </a:r>
            <a:r>
              <a:rPr lang="en-US" dirty="0"/>
              <a:t>: Ready@UR1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52B9AF-9F41-40B0-B63F-5B201238973A}"/>
              </a:ext>
            </a:extLst>
          </p:cNvPr>
          <p:cNvSpPr txBox="1"/>
          <p:nvPr/>
        </p:nvSpPr>
        <p:spPr>
          <a:xfrm>
            <a:off x="2524532" y="3513796"/>
            <a:ext cx="155922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Sys. Unlocked;</a:t>
            </a:r>
          </a:p>
          <a:p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7EB893-3715-4A78-87CB-1702DA40B260}"/>
              </a:ext>
            </a:extLst>
          </p:cNvPr>
          <p:cNvSpPr txBox="1"/>
          <p:nvPr/>
        </p:nvSpPr>
        <p:spPr>
          <a:xfrm>
            <a:off x="7631521" y="4102295"/>
            <a:ext cx="1087272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Inspect. Ready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FFB129-4BD8-44D2-87E0-2DD406D24E55}"/>
              </a:ext>
            </a:extLst>
          </p:cNvPr>
          <p:cNvCxnSpPr>
            <a:cxnSpLocks/>
          </p:cNvCxnSpPr>
          <p:nvPr/>
        </p:nvCxnSpPr>
        <p:spPr>
          <a:xfrm flipH="1">
            <a:off x="3301059" y="4459780"/>
            <a:ext cx="489780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3729BD7-E380-4E5B-95FB-735ACFBA315A}"/>
              </a:ext>
            </a:extLst>
          </p:cNvPr>
          <p:cNvSpPr txBox="1"/>
          <p:nvPr/>
        </p:nvSpPr>
        <p:spPr>
          <a:xfrm>
            <a:off x="6035693" y="4336577"/>
            <a:ext cx="1254853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/>
              <a:t>Inspect. Req. @ 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CFE775-C2BC-4A1A-B757-3341084494CD}"/>
              </a:ext>
            </a:extLst>
          </p:cNvPr>
          <p:cNvSpPr txBox="1"/>
          <p:nvPr/>
        </p:nvSpPr>
        <p:spPr>
          <a:xfrm>
            <a:off x="2305134" y="4523043"/>
            <a:ext cx="1999014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IF Sys. Unlocked == TRUE THEN</a:t>
            </a:r>
          </a:p>
          <a:p>
            <a:r>
              <a:rPr lang="en-US" dirty="0"/>
              <a:t>    SCHDL: Inspect @ y;</a:t>
            </a:r>
          </a:p>
          <a:p>
            <a:r>
              <a:rPr lang="en-US" dirty="0"/>
              <a:t>    Sys. Locked;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52EB55C-1080-4F71-A196-0CB6C3D3C7FB}"/>
              </a:ext>
            </a:extLst>
          </p:cNvPr>
          <p:cNvCxnSpPr>
            <a:cxnSpLocks/>
          </p:cNvCxnSpPr>
          <p:nvPr/>
        </p:nvCxnSpPr>
        <p:spPr>
          <a:xfrm>
            <a:off x="3318407" y="5181215"/>
            <a:ext cx="7144942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CB47B63-42A2-4A3A-80D1-42A49D08DA3D}"/>
              </a:ext>
            </a:extLst>
          </p:cNvPr>
          <p:cNvSpPr txBox="1"/>
          <p:nvPr/>
        </p:nvSpPr>
        <p:spPr>
          <a:xfrm>
            <a:off x="8908208" y="5033033"/>
            <a:ext cx="883092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/>
              <a:t>Inspect @ y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37E6136-FCFE-4D6C-9E39-A8E8296FBC97}"/>
              </a:ext>
            </a:extLst>
          </p:cNvPr>
          <p:cNvCxnSpPr>
            <a:cxnSpLocks/>
          </p:cNvCxnSpPr>
          <p:nvPr/>
        </p:nvCxnSpPr>
        <p:spPr>
          <a:xfrm flipH="1">
            <a:off x="3292386" y="5396419"/>
            <a:ext cx="7170963" cy="37583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87D8086-164F-402D-B68A-59D94AE9EBB3}"/>
              </a:ext>
            </a:extLst>
          </p:cNvPr>
          <p:cNvSpPr txBox="1"/>
          <p:nvPr/>
        </p:nvSpPr>
        <p:spPr>
          <a:xfrm>
            <a:off x="3712801" y="5298257"/>
            <a:ext cx="1154544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/>
              <a:t>Inspect Done @ 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0AFA95F-4A6D-487F-B122-8981051B5A65}"/>
              </a:ext>
            </a:extLst>
          </p:cNvPr>
          <p:cNvCxnSpPr>
            <a:cxnSpLocks/>
          </p:cNvCxnSpPr>
          <p:nvPr/>
        </p:nvCxnSpPr>
        <p:spPr>
          <a:xfrm>
            <a:off x="3326599" y="5640277"/>
            <a:ext cx="48722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ED374EA-7C54-449C-B756-A20F7684FAFC}"/>
              </a:ext>
            </a:extLst>
          </p:cNvPr>
          <p:cNvCxnSpPr>
            <a:cxnSpLocks/>
          </p:cNvCxnSpPr>
          <p:nvPr/>
        </p:nvCxnSpPr>
        <p:spPr>
          <a:xfrm flipH="1" flipV="1">
            <a:off x="3292386" y="6076725"/>
            <a:ext cx="7170964" cy="14455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B261C69-FD00-47D7-BEBB-622E4E5234F3}"/>
              </a:ext>
            </a:extLst>
          </p:cNvPr>
          <p:cNvSpPr txBox="1"/>
          <p:nvPr/>
        </p:nvSpPr>
        <p:spPr>
          <a:xfrm>
            <a:off x="8862157" y="5946012"/>
            <a:ext cx="1371309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 err="1"/>
              <a:t>StaRprt</a:t>
            </a:r>
            <a:r>
              <a:rPr lang="en-US" dirty="0"/>
              <a:t>: Ready@UR2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A082497-1806-4EAC-818E-6B3CEAD1E2BB}"/>
              </a:ext>
            </a:extLst>
          </p:cNvPr>
          <p:cNvCxnSpPr>
            <a:cxnSpLocks/>
          </p:cNvCxnSpPr>
          <p:nvPr/>
        </p:nvCxnSpPr>
        <p:spPr>
          <a:xfrm flipH="1">
            <a:off x="4092994" y="6362207"/>
            <a:ext cx="4105869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Arrow: Curved Left 101">
            <a:extLst>
              <a:ext uri="{FF2B5EF4-FFF2-40B4-BE49-F238E27FC236}">
                <a16:creationId xmlns:a16="http://schemas.microsoft.com/office/drawing/2014/main" id="{E32C8E44-6396-4E58-8268-B3C08F09871C}"/>
              </a:ext>
            </a:extLst>
          </p:cNvPr>
          <p:cNvSpPr/>
          <p:nvPr/>
        </p:nvSpPr>
        <p:spPr>
          <a:xfrm>
            <a:off x="8236159" y="4336577"/>
            <a:ext cx="303420" cy="142991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C438DD6-CA3C-4AA6-B173-49A7A50E1E14}"/>
              </a:ext>
            </a:extLst>
          </p:cNvPr>
          <p:cNvSpPr txBox="1"/>
          <p:nvPr/>
        </p:nvSpPr>
        <p:spPr>
          <a:xfrm>
            <a:off x="7631521" y="3502158"/>
            <a:ext cx="1087272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Job Start</a:t>
            </a:r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6ADD969E-677B-49DB-BE0F-AC3A7CD161D6}"/>
              </a:ext>
            </a:extLst>
          </p:cNvPr>
          <p:cNvSpPr/>
          <p:nvPr/>
        </p:nvSpPr>
        <p:spPr>
          <a:xfrm>
            <a:off x="8181998" y="3726406"/>
            <a:ext cx="303420" cy="45445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B42ABB4-B110-46FD-9CBF-B184B08C72B4}"/>
              </a:ext>
            </a:extLst>
          </p:cNvPr>
          <p:cNvSpPr txBox="1"/>
          <p:nvPr/>
        </p:nvSpPr>
        <p:spPr>
          <a:xfrm>
            <a:off x="6181109" y="5512580"/>
            <a:ext cx="861584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/>
              <a:t>Inspect. </a:t>
            </a:r>
            <a:r>
              <a:rPr lang="en-US" dirty="0" err="1"/>
              <a:t>Rsp</a:t>
            </a:r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008D4-FD65-4139-A7FE-E984BC611FF8}"/>
              </a:ext>
            </a:extLst>
          </p:cNvPr>
          <p:cNvSpPr txBox="1"/>
          <p:nvPr/>
        </p:nvSpPr>
        <p:spPr>
          <a:xfrm>
            <a:off x="6114002" y="6244614"/>
            <a:ext cx="1505079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 err="1"/>
              <a:t>StaRprt</a:t>
            </a:r>
            <a:r>
              <a:rPr lang="en-US" dirty="0"/>
              <a:t>: </a:t>
            </a:r>
            <a:r>
              <a:rPr lang="en-US" dirty="0" err="1"/>
              <a:t>Complete@y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B33727-9CC0-4AE4-AC90-4E01853B5980}"/>
              </a:ext>
            </a:extLst>
          </p:cNvPr>
          <p:cNvSpPr txBox="1"/>
          <p:nvPr/>
        </p:nvSpPr>
        <p:spPr>
          <a:xfrm>
            <a:off x="1242454" y="1781497"/>
            <a:ext cx="1346655" cy="2616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050" dirty="0" err="1"/>
              <a:t>StaRprt</a:t>
            </a:r>
            <a:r>
              <a:rPr lang="en-US" sz="1050" dirty="0"/>
              <a:t>: Ready@UR1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F325D9E-F623-4C3A-B5B3-44E00819DB67}"/>
              </a:ext>
            </a:extLst>
          </p:cNvPr>
          <p:cNvSpPr txBox="1"/>
          <p:nvPr/>
        </p:nvSpPr>
        <p:spPr>
          <a:xfrm>
            <a:off x="2523005" y="6234470"/>
            <a:ext cx="155922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/>
            </a:lvl1pPr>
          </a:lstStyle>
          <a:p>
            <a:r>
              <a:rPr lang="en-US" dirty="0"/>
              <a:t>Sys. Unlocked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FFD6B58-BBEC-42A1-8349-AD59D6AFA505}"/>
              </a:ext>
            </a:extLst>
          </p:cNvPr>
          <p:cNvCxnSpPr>
            <a:cxnSpLocks/>
          </p:cNvCxnSpPr>
          <p:nvPr/>
        </p:nvCxnSpPr>
        <p:spPr>
          <a:xfrm>
            <a:off x="3309734" y="3484045"/>
            <a:ext cx="4872264" cy="0"/>
          </a:xfrm>
          <a:prstGeom prst="straightConnector1">
            <a:avLst/>
          </a:prstGeom>
          <a:ln w="38100"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26481D6-A4AD-4E67-8002-D72DED06EFE5}"/>
              </a:ext>
            </a:extLst>
          </p:cNvPr>
          <p:cNvSpPr txBox="1"/>
          <p:nvPr/>
        </p:nvSpPr>
        <p:spPr>
          <a:xfrm>
            <a:off x="4546818" y="3357287"/>
            <a:ext cx="1031531" cy="25391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/>
            </a:lvl1pPr>
          </a:lstStyle>
          <a:p>
            <a:r>
              <a:rPr lang="en-US" dirty="0" err="1"/>
              <a:t>Robot_OUT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6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4" descr="Image result for beckhoff plc cx9020">
            <a:extLst>
              <a:ext uri="{FF2B5EF4-FFF2-40B4-BE49-F238E27FC236}">
                <a16:creationId xmlns:a16="http://schemas.microsoft.com/office/drawing/2014/main" id="{9C88FD7B-D6A6-47DE-82D4-470241205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97" y="4981848"/>
            <a:ext cx="1474287" cy="10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Image result for beckhoff plc cx9020">
            <a:extLst>
              <a:ext uri="{FF2B5EF4-FFF2-40B4-BE49-F238E27FC236}">
                <a16:creationId xmlns:a16="http://schemas.microsoft.com/office/drawing/2014/main" id="{703F0455-9178-4669-9A76-146EE8765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974" y="3545138"/>
            <a:ext cx="1474287" cy="10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4" descr="Image result for beckhoff plc cx9020">
            <a:extLst>
              <a:ext uri="{FF2B5EF4-FFF2-40B4-BE49-F238E27FC236}">
                <a16:creationId xmlns:a16="http://schemas.microsoft.com/office/drawing/2014/main" id="{7B6429BC-5C32-49F8-8892-66B852EB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564" y="3257670"/>
            <a:ext cx="1474287" cy="10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4" descr="Image result for beckhoff plc cx9020">
            <a:extLst>
              <a:ext uri="{FF2B5EF4-FFF2-40B4-BE49-F238E27FC236}">
                <a16:creationId xmlns:a16="http://schemas.microsoft.com/office/drawing/2014/main" id="{38184351-CDD8-4E85-A3A9-D4F7ADE08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72" y="4652808"/>
            <a:ext cx="1474287" cy="10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lated image">
            <a:extLst>
              <a:ext uri="{FF2B5EF4-FFF2-40B4-BE49-F238E27FC236}">
                <a16:creationId xmlns:a16="http://schemas.microsoft.com/office/drawing/2014/main" id="{154D2714-C2A2-42DA-A6E3-970981A7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88" y="4462403"/>
            <a:ext cx="1925064" cy="154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ated image">
            <a:extLst>
              <a:ext uri="{FF2B5EF4-FFF2-40B4-BE49-F238E27FC236}">
                <a16:creationId xmlns:a16="http://schemas.microsoft.com/office/drawing/2014/main" id="{79D1901F-79EC-4641-B12C-4AD5C84BC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92" y="4350179"/>
            <a:ext cx="1952415" cy="17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ur3 control box">
            <a:extLst>
              <a:ext uri="{FF2B5EF4-FFF2-40B4-BE49-F238E27FC236}">
                <a16:creationId xmlns:a16="http://schemas.microsoft.com/office/drawing/2014/main" id="{438997B6-1CE1-44D7-8C8C-F46635657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567" y="2202671"/>
            <a:ext cx="1552118" cy="120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Image result for ur3 control box">
            <a:extLst>
              <a:ext uri="{FF2B5EF4-FFF2-40B4-BE49-F238E27FC236}">
                <a16:creationId xmlns:a16="http://schemas.microsoft.com/office/drawing/2014/main" id="{1A20DF28-EDD2-4769-AFBE-36E8E4A86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65" y="2192874"/>
            <a:ext cx="1552118" cy="120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140C87B-7BDD-4102-A629-605B99255204}"/>
              </a:ext>
            </a:extLst>
          </p:cNvPr>
          <p:cNvSpPr/>
          <p:nvPr/>
        </p:nvSpPr>
        <p:spPr>
          <a:xfrm>
            <a:off x="200785" y="1472438"/>
            <a:ext cx="2642482" cy="51689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39AF4E-6A31-45A5-9CC4-C098A232B556}"/>
              </a:ext>
            </a:extLst>
          </p:cNvPr>
          <p:cNvSpPr/>
          <p:nvPr/>
        </p:nvSpPr>
        <p:spPr>
          <a:xfrm>
            <a:off x="6745275" y="1340168"/>
            <a:ext cx="2553147" cy="52816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12B934-D74F-48FC-8C1E-3F8D3533439D}"/>
              </a:ext>
            </a:extLst>
          </p:cNvPr>
          <p:cNvSpPr/>
          <p:nvPr/>
        </p:nvSpPr>
        <p:spPr>
          <a:xfrm>
            <a:off x="3711697" y="3056054"/>
            <a:ext cx="2536513" cy="35852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32F9D4-1B04-4CD6-A218-E59462C08AEB}"/>
              </a:ext>
            </a:extLst>
          </p:cNvPr>
          <p:cNvSpPr/>
          <p:nvPr/>
        </p:nvSpPr>
        <p:spPr>
          <a:xfrm>
            <a:off x="3562948" y="1582061"/>
            <a:ext cx="2766863" cy="1200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EB0391-B46B-48A4-8226-24503F1A9E47}"/>
              </a:ext>
            </a:extLst>
          </p:cNvPr>
          <p:cNvSpPr txBox="1"/>
          <p:nvPr/>
        </p:nvSpPr>
        <p:spPr>
          <a:xfrm>
            <a:off x="397176" y="6169580"/>
            <a:ext cx="113271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Operator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9E666C-4829-464B-96BA-22F940B501CC}"/>
              </a:ext>
            </a:extLst>
          </p:cNvPr>
          <p:cNvSpPr txBox="1"/>
          <p:nvPr/>
        </p:nvSpPr>
        <p:spPr>
          <a:xfrm>
            <a:off x="7630890" y="6112992"/>
            <a:ext cx="116993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Inspector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DC0BF4-C47E-45CB-AE80-46D1133F3926}"/>
              </a:ext>
            </a:extLst>
          </p:cNvPr>
          <p:cNvSpPr txBox="1"/>
          <p:nvPr/>
        </p:nvSpPr>
        <p:spPr>
          <a:xfrm>
            <a:off x="4018643" y="6194332"/>
            <a:ext cx="197763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Work Station Array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1160A9-7B65-4211-A80E-96D9E0F28ED5}"/>
              </a:ext>
            </a:extLst>
          </p:cNvPr>
          <p:cNvSpPr txBox="1"/>
          <p:nvPr/>
        </p:nvSpPr>
        <p:spPr>
          <a:xfrm>
            <a:off x="7833244" y="3353512"/>
            <a:ext cx="115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860779-F1B8-4308-AD4C-8F0369E7A29A}"/>
              </a:ext>
            </a:extLst>
          </p:cNvPr>
          <p:cNvSpPr txBox="1"/>
          <p:nvPr/>
        </p:nvSpPr>
        <p:spPr>
          <a:xfrm>
            <a:off x="8633758" y="5553186"/>
            <a:ext cx="63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600F0D-A99F-4D0E-BD3C-18B6471A9BD5}"/>
              </a:ext>
            </a:extLst>
          </p:cNvPr>
          <p:cNvSpPr txBox="1"/>
          <p:nvPr/>
        </p:nvSpPr>
        <p:spPr>
          <a:xfrm>
            <a:off x="862248" y="5689141"/>
            <a:ext cx="69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183B99-049B-43A7-AE81-0A2DE3CDC386}"/>
              </a:ext>
            </a:extLst>
          </p:cNvPr>
          <p:cNvSpPr txBox="1"/>
          <p:nvPr/>
        </p:nvSpPr>
        <p:spPr>
          <a:xfrm>
            <a:off x="887182" y="3632152"/>
            <a:ext cx="1269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Controller (RC)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0DCF69-18BE-4961-8705-5E03183B9CA0}"/>
              </a:ext>
            </a:extLst>
          </p:cNvPr>
          <p:cNvSpPr txBox="1"/>
          <p:nvPr/>
        </p:nvSpPr>
        <p:spPr>
          <a:xfrm>
            <a:off x="4978455" y="1713946"/>
            <a:ext cx="123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203CF0-5D89-4B02-8E60-335F098D90B3}"/>
              </a:ext>
            </a:extLst>
          </p:cNvPr>
          <p:cNvSpPr txBox="1"/>
          <p:nvPr/>
        </p:nvSpPr>
        <p:spPr>
          <a:xfrm>
            <a:off x="4947951" y="2232992"/>
            <a:ext cx="123297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Supervisor</a:t>
            </a:r>
          </a:p>
        </p:txBody>
      </p:sp>
      <p:sp>
        <p:nvSpPr>
          <p:cNvPr id="80" name="AutoShape 2" descr="https://www.moxa.com/ImgUpload/Product/l20140604105021.jpg">
            <a:extLst>
              <a:ext uri="{FF2B5EF4-FFF2-40B4-BE49-F238E27FC236}">
                <a16:creationId xmlns:a16="http://schemas.microsoft.com/office/drawing/2014/main" id="{D3974BA3-F658-420C-9989-55439CF934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88582" y="339762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BDB5C88-FB0D-46F1-8CE6-6C5E60946843}"/>
              </a:ext>
            </a:extLst>
          </p:cNvPr>
          <p:cNvCxnSpPr>
            <a:cxnSpLocks/>
          </p:cNvCxnSpPr>
          <p:nvPr/>
        </p:nvCxnSpPr>
        <p:spPr>
          <a:xfrm>
            <a:off x="3179445" y="5398934"/>
            <a:ext cx="647529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4483758-9FB5-4E1D-A418-162014CCC86D}"/>
              </a:ext>
            </a:extLst>
          </p:cNvPr>
          <p:cNvCxnSpPr>
            <a:cxnSpLocks/>
          </p:cNvCxnSpPr>
          <p:nvPr/>
        </p:nvCxnSpPr>
        <p:spPr>
          <a:xfrm>
            <a:off x="1456127" y="549106"/>
            <a:ext cx="3510588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0BDEDFE-BDB5-4914-894B-443C3E825D02}"/>
              </a:ext>
            </a:extLst>
          </p:cNvPr>
          <p:cNvCxnSpPr>
            <a:cxnSpLocks/>
          </p:cNvCxnSpPr>
          <p:nvPr/>
        </p:nvCxnSpPr>
        <p:spPr>
          <a:xfrm>
            <a:off x="1459097" y="549106"/>
            <a:ext cx="0" cy="1312519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259B690-8EC1-4336-804E-A51624852373}"/>
              </a:ext>
            </a:extLst>
          </p:cNvPr>
          <p:cNvCxnSpPr>
            <a:cxnSpLocks/>
          </p:cNvCxnSpPr>
          <p:nvPr/>
        </p:nvCxnSpPr>
        <p:spPr>
          <a:xfrm>
            <a:off x="3179445" y="701506"/>
            <a:ext cx="2011584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6C7BD92-A023-4DF3-81B2-7320F00F4EFB}"/>
              </a:ext>
            </a:extLst>
          </p:cNvPr>
          <p:cNvCxnSpPr>
            <a:cxnSpLocks/>
          </p:cNvCxnSpPr>
          <p:nvPr/>
        </p:nvCxnSpPr>
        <p:spPr>
          <a:xfrm>
            <a:off x="3179445" y="701506"/>
            <a:ext cx="0" cy="469742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FE71A77-AD10-4141-B3C3-E5877807C596}"/>
              </a:ext>
            </a:extLst>
          </p:cNvPr>
          <p:cNvCxnSpPr>
            <a:cxnSpLocks/>
          </p:cNvCxnSpPr>
          <p:nvPr/>
        </p:nvCxnSpPr>
        <p:spPr>
          <a:xfrm>
            <a:off x="3895978" y="1137032"/>
            <a:ext cx="0" cy="500926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691C833-5C27-4920-B0CB-1E4CA737003C}"/>
              </a:ext>
            </a:extLst>
          </p:cNvPr>
          <p:cNvCxnSpPr>
            <a:cxnSpLocks/>
          </p:cNvCxnSpPr>
          <p:nvPr/>
        </p:nvCxnSpPr>
        <p:spPr>
          <a:xfrm>
            <a:off x="6906704" y="655786"/>
            <a:ext cx="1129485" cy="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067AA7F-4622-4239-96A7-442307431983}"/>
              </a:ext>
            </a:extLst>
          </p:cNvPr>
          <p:cNvCxnSpPr>
            <a:cxnSpLocks/>
          </p:cNvCxnSpPr>
          <p:nvPr/>
        </p:nvCxnSpPr>
        <p:spPr>
          <a:xfrm>
            <a:off x="8036189" y="655786"/>
            <a:ext cx="0" cy="1427492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B37BA405-2D35-4867-8722-A9B71B9C564A}"/>
              </a:ext>
            </a:extLst>
          </p:cNvPr>
          <p:cNvSpPr txBox="1"/>
          <p:nvPr/>
        </p:nvSpPr>
        <p:spPr>
          <a:xfrm>
            <a:off x="6055528" y="860298"/>
            <a:ext cx="82205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Switch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7CF56FC-3961-46D0-B8C9-BD905011A056}"/>
              </a:ext>
            </a:extLst>
          </p:cNvPr>
          <p:cNvCxnSpPr>
            <a:cxnSpLocks/>
          </p:cNvCxnSpPr>
          <p:nvPr/>
        </p:nvCxnSpPr>
        <p:spPr>
          <a:xfrm>
            <a:off x="3895978" y="1137032"/>
            <a:ext cx="188747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1E4AB19-34A9-4072-988B-8DEC2B3774B2}"/>
              </a:ext>
            </a:extLst>
          </p:cNvPr>
          <p:cNvCxnSpPr>
            <a:cxnSpLocks/>
          </p:cNvCxnSpPr>
          <p:nvPr/>
        </p:nvCxnSpPr>
        <p:spPr>
          <a:xfrm>
            <a:off x="5783452" y="704439"/>
            <a:ext cx="0" cy="432593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2" descr="https://encrypted-tbn0.gstatic.com/images?q=tbn:ANd9GcTTbwByGSsJ8Xi-eH_judbtbeTTfZYHxtG37gS4QvfAfG5cD0Up">
            <a:extLst>
              <a:ext uri="{FF2B5EF4-FFF2-40B4-BE49-F238E27FC236}">
                <a16:creationId xmlns:a16="http://schemas.microsoft.com/office/drawing/2014/main" id="{C69BE3B4-D17A-491F-A69A-9CDF4EDF4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317" y="2542161"/>
            <a:ext cx="1445243" cy="143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21AC599-697C-4E7A-BF63-275A19640AED}"/>
              </a:ext>
            </a:extLst>
          </p:cNvPr>
          <p:cNvCxnSpPr>
            <a:cxnSpLocks/>
          </p:cNvCxnSpPr>
          <p:nvPr/>
        </p:nvCxnSpPr>
        <p:spPr>
          <a:xfrm>
            <a:off x="6930530" y="480526"/>
            <a:ext cx="356221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6BA3DB6-C078-433F-A81F-AAE6C5458137}"/>
              </a:ext>
            </a:extLst>
          </p:cNvPr>
          <p:cNvCxnSpPr>
            <a:cxnSpLocks/>
          </p:cNvCxnSpPr>
          <p:nvPr/>
        </p:nvCxnSpPr>
        <p:spPr>
          <a:xfrm>
            <a:off x="10492740" y="480526"/>
            <a:ext cx="8717" cy="2047721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B5C69BC6-ABBB-4F07-820A-400A02CA7DBB}"/>
              </a:ext>
            </a:extLst>
          </p:cNvPr>
          <p:cNvSpPr txBox="1"/>
          <p:nvPr/>
        </p:nvSpPr>
        <p:spPr>
          <a:xfrm>
            <a:off x="9814041" y="4093817"/>
            <a:ext cx="184184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Analysis device</a:t>
            </a:r>
          </a:p>
          <a:p>
            <a:r>
              <a:rPr lang="en-US" dirty="0">
                <a:solidFill>
                  <a:schemeClr val="bg1"/>
                </a:solidFill>
              </a:rPr>
              <a:t>(Server)</a:t>
            </a:r>
          </a:p>
        </p:txBody>
      </p:sp>
      <p:pic>
        <p:nvPicPr>
          <p:cNvPr id="97" name="Picture 6" descr="Image result for robot gripper">
            <a:extLst>
              <a:ext uri="{FF2B5EF4-FFF2-40B4-BE49-F238E27FC236}">
                <a16:creationId xmlns:a16="http://schemas.microsoft.com/office/drawing/2014/main" id="{74F270D9-850E-4D9A-AAC1-292489F4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233" y="4543531"/>
            <a:ext cx="994221" cy="99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6" descr="Image result for robot gripper">
            <a:extLst>
              <a:ext uri="{FF2B5EF4-FFF2-40B4-BE49-F238E27FC236}">
                <a16:creationId xmlns:a16="http://schemas.microsoft.com/office/drawing/2014/main" id="{CF5B06C5-30ED-4948-B6DF-5CE1F6031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566" y="4450450"/>
            <a:ext cx="994221" cy="99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ED2A1567-F4DC-4248-8A93-1794F1638D43}"/>
              </a:ext>
            </a:extLst>
          </p:cNvPr>
          <p:cNvSpPr txBox="1"/>
          <p:nvPr/>
        </p:nvSpPr>
        <p:spPr>
          <a:xfrm>
            <a:off x="1606317" y="5421465"/>
            <a:ext cx="1355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Robotic end effectors and sensors (REES)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A041131-53D0-4777-B445-A66A77699BDF}"/>
              </a:ext>
            </a:extLst>
          </p:cNvPr>
          <p:cNvCxnSpPr>
            <a:cxnSpLocks/>
          </p:cNvCxnSpPr>
          <p:nvPr/>
        </p:nvCxnSpPr>
        <p:spPr>
          <a:xfrm>
            <a:off x="627213" y="3538178"/>
            <a:ext cx="0" cy="1532352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BDC782A-8EA5-44A4-9E5A-DB5C2C369656}"/>
              </a:ext>
            </a:extLst>
          </p:cNvPr>
          <p:cNvCxnSpPr>
            <a:cxnSpLocks/>
          </p:cNvCxnSpPr>
          <p:nvPr/>
        </p:nvCxnSpPr>
        <p:spPr>
          <a:xfrm>
            <a:off x="2156870" y="3613018"/>
            <a:ext cx="0" cy="691336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C8E8046-F48C-47F3-B532-4EA73E359494}"/>
              </a:ext>
            </a:extLst>
          </p:cNvPr>
          <p:cNvCxnSpPr>
            <a:cxnSpLocks/>
          </p:cNvCxnSpPr>
          <p:nvPr/>
        </p:nvCxnSpPr>
        <p:spPr>
          <a:xfrm>
            <a:off x="7599888" y="3702423"/>
            <a:ext cx="0" cy="691336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FBF5B5D-7F03-4375-89B7-6819C6D5BCC9}"/>
              </a:ext>
            </a:extLst>
          </p:cNvPr>
          <p:cNvCxnSpPr>
            <a:cxnSpLocks/>
          </p:cNvCxnSpPr>
          <p:nvPr/>
        </p:nvCxnSpPr>
        <p:spPr>
          <a:xfrm>
            <a:off x="8586137" y="3635313"/>
            <a:ext cx="0" cy="691336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31699EF-1372-4F14-90BF-C935E56E1541}"/>
              </a:ext>
            </a:extLst>
          </p:cNvPr>
          <p:cNvCxnSpPr>
            <a:cxnSpLocks/>
          </p:cNvCxnSpPr>
          <p:nvPr/>
        </p:nvCxnSpPr>
        <p:spPr>
          <a:xfrm>
            <a:off x="9957469" y="5188192"/>
            <a:ext cx="903348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45A5806-289D-4FDD-BC05-072C2241F2A8}"/>
              </a:ext>
            </a:extLst>
          </p:cNvPr>
          <p:cNvCxnSpPr>
            <a:cxnSpLocks/>
          </p:cNvCxnSpPr>
          <p:nvPr/>
        </p:nvCxnSpPr>
        <p:spPr>
          <a:xfrm>
            <a:off x="9948231" y="5837327"/>
            <a:ext cx="903348" cy="0"/>
          </a:xfrm>
          <a:prstGeom prst="line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09E4612-E295-47F0-B438-4EE1217318EB}"/>
              </a:ext>
            </a:extLst>
          </p:cNvPr>
          <p:cNvSpPr txBox="1"/>
          <p:nvPr/>
        </p:nvSpPr>
        <p:spPr>
          <a:xfrm>
            <a:off x="9870644" y="5325925"/>
            <a:ext cx="15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Process data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B516E2-9B5E-461F-A994-6906D736F26F}"/>
              </a:ext>
            </a:extLst>
          </p:cNvPr>
          <p:cNvSpPr txBox="1"/>
          <p:nvPr/>
        </p:nvSpPr>
        <p:spPr>
          <a:xfrm>
            <a:off x="9886620" y="5922518"/>
            <a:ext cx="158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 data</a:t>
            </a:r>
          </a:p>
        </p:txBody>
      </p:sp>
      <p:pic>
        <p:nvPicPr>
          <p:cNvPr id="91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40E55677-5DD1-4397-80E5-8318339B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364" y="1799722"/>
            <a:ext cx="1194179" cy="83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986D930-F7F2-45DC-9D54-2B290BBC1AEB}"/>
              </a:ext>
            </a:extLst>
          </p:cNvPr>
          <p:cNvSpPr/>
          <p:nvPr/>
        </p:nvSpPr>
        <p:spPr>
          <a:xfrm>
            <a:off x="0" y="0"/>
            <a:ext cx="2891105" cy="43618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/>
              <a:t>Connectivity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35BCDC4-FFFC-42E3-A73E-5E0ED420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6A623-C6B0-4968-9331-41DFCCC043E8}" type="slidenum">
              <a:rPr lang="en-US" smtClean="0"/>
              <a:t>13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8126B30-4B69-4FF9-8182-BF9BFF169131}"/>
              </a:ext>
            </a:extLst>
          </p:cNvPr>
          <p:cNvSpPr txBox="1"/>
          <p:nvPr/>
        </p:nvSpPr>
        <p:spPr>
          <a:xfrm>
            <a:off x="6860428" y="109459"/>
            <a:ext cx="15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Measurements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B2AA6B-4F1B-4AEC-9EEB-DCD00018A0E3}"/>
              </a:ext>
            </a:extLst>
          </p:cNvPr>
          <p:cNvSpPr txBox="1"/>
          <p:nvPr/>
        </p:nvSpPr>
        <p:spPr>
          <a:xfrm>
            <a:off x="7001183" y="5687523"/>
            <a:ext cx="86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REES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46AA156-18B3-447A-813B-A5AD5724E257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3196078" y="4085710"/>
            <a:ext cx="630896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D0985C2-1854-408A-AA25-EE5224FA74FF}"/>
              </a:ext>
            </a:extLst>
          </p:cNvPr>
          <p:cNvCxnSpPr>
            <a:cxnSpLocks/>
          </p:cNvCxnSpPr>
          <p:nvPr/>
        </p:nvCxnSpPr>
        <p:spPr>
          <a:xfrm>
            <a:off x="3179445" y="3319670"/>
            <a:ext cx="1902327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64DF0EC-FDD7-4595-A64D-D5A22C1DCD2B}"/>
              </a:ext>
            </a:extLst>
          </p:cNvPr>
          <p:cNvCxnSpPr>
            <a:cxnSpLocks/>
          </p:cNvCxnSpPr>
          <p:nvPr/>
        </p:nvCxnSpPr>
        <p:spPr>
          <a:xfrm>
            <a:off x="3165237" y="4768970"/>
            <a:ext cx="1902327" cy="0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EC475CD-B57D-4CA3-939D-7A259350F40A}"/>
              </a:ext>
            </a:extLst>
          </p:cNvPr>
          <p:cNvSpPr txBox="1"/>
          <p:nvPr/>
        </p:nvSpPr>
        <p:spPr>
          <a:xfrm>
            <a:off x="5094377" y="5753168"/>
            <a:ext cx="123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PLCs</a:t>
            </a:r>
          </a:p>
        </p:txBody>
      </p:sp>
      <p:sp>
        <p:nvSpPr>
          <p:cNvPr id="60" name="Cloud 59">
            <a:extLst>
              <a:ext uri="{FF2B5EF4-FFF2-40B4-BE49-F238E27FC236}">
                <a16:creationId xmlns:a16="http://schemas.microsoft.com/office/drawing/2014/main" id="{6F2A5123-F970-4516-84F8-CA1594D696EE}"/>
              </a:ext>
            </a:extLst>
          </p:cNvPr>
          <p:cNvSpPr/>
          <p:nvPr/>
        </p:nvSpPr>
        <p:spPr>
          <a:xfrm>
            <a:off x="5153678" y="194047"/>
            <a:ext cx="1671445" cy="553518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0A40B3-3B82-480D-A615-458311130B7E}"/>
              </a:ext>
            </a:extLst>
          </p:cNvPr>
          <p:cNvSpPr txBox="1"/>
          <p:nvPr/>
        </p:nvSpPr>
        <p:spPr>
          <a:xfrm>
            <a:off x="5526157" y="268452"/>
            <a:ext cx="15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77476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3B9E-1F2E-4931-9778-B81228BC5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Bed Measurements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97E4E-F12C-4B55-ABDE-748C0885E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410"/>
            <a:ext cx="10515600" cy="4555553"/>
          </a:xfrm>
        </p:spPr>
        <p:txBody>
          <a:bodyPr>
            <a:normAutofit/>
          </a:bodyPr>
          <a:lstStyle/>
          <a:p>
            <a:r>
              <a:rPr lang="en-US" dirty="0"/>
              <a:t>Three sets of data</a:t>
            </a:r>
          </a:p>
          <a:p>
            <a:pPr lvl="1"/>
            <a:r>
              <a:rPr lang="en-US" dirty="0"/>
              <a:t>Network traffic (</a:t>
            </a:r>
            <a:r>
              <a:rPr lang="en-US" dirty="0" err="1"/>
              <a:t>WireShark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TCP/IP packets: ADS/AMS, Modbus, etc.</a:t>
            </a:r>
          </a:p>
          <a:p>
            <a:pPr lvl="2"/>
            <a:r>
              <a:rPr lang="en-US" dirty="0"/>
              <a:t>Captured at switch’s mirroring port or at a network test access point (TAP/</a:t>
            </a:r>
            <a:r>
              <a:rPr lang="en-US" dirty="0" err="1"/>
              <a:t>nTAP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Customized subscription of OT process status</a:t>
            </a:r>
          </a:p>
          <a:p>
            <a:pPr lvl="2"/>
            <a:r>
              <a:rPr lang="en-US" dirty="0"/>
              <a:t>PLC (Supervisor)</a:t>
            </a:r>
          </a:p>
          <a:p>
            <a:pPr lvl="2"/>
            <a:r>
              <a:rPr lang="en-US" dirty="0"/>
              <a:t>UR3 status: Real-time data exchange (RTDE) </a:t>
            </a:r>
          </a:p>
          <a:p>
            <a:r>
              <a:rPr lang="en-US" dirty="0"/>
              <a:t>OT-IT event alignment</a:t>
            </a:r>
          </a:p>
          <a:p>
            <a:pPr lvl="1"/>
            <a:r>
              <a:rPr lang="en-US" dirty="0"/>
              <a:t>Accurate timing: IEEE 1588-2008 (PTPv2)</a:t>
            </a:r>
          </a:p>
          <a:p>
            <a:pPr lvl="1"/>
            <a:r>
              <a:rPr lang="en-US" dirty="0"/>
              <a:t>PTP-synced timestamps being available for all data collection (PLC, RTDE, </a:t>
            </a:r>
            <a:r>
              <a:rPr lang="en-US" dirty="0" err="1"/>
              <a:t>WireShark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013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98586B14-2CF9-40E1-80B7-171378C0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400" y="1754570"/>
            <a:ext cx="640873" cy="4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Image result for beckhoff plc cx9020">
            <a:extLst>
              <a:ext uri="{FF2B5EF4-FFF2-40B4-BE49-F238E27FC236}">
                <a16:creationId xmlns:a16="http://schemas.microsoft.com/office/drawing/2014/main" id="{6CF93833-C162-4DB4-AF59-70095198F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3008974" y="5106482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beckhoff plc cx9020">
            <a:extLst>
              <a:ext uri="{FF2B5EF4-FFF2-40B4-BE49-F238E27FC236}">
                <a16:creationId xmlns:a16="http://schemas.microsoft.com/office/drawing/2014/main" id="{8CD0E74C-9D2E-47C0-A19A-CA36F383D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4211001" y="4738494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beckhoff plc cx9020">
            <a:extLst>
              <a:ext uri="{FF2B5EF4-FFF2-40B4-BE49-F238E27FC236}">
                <a16:creationId xmlns:a16="http://schemas.microsoft.com/office/drawing/2014/main" id="{A5B8499F-D2DA-43AB-9FA4-44F751042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3016472" y="5904434"/>
            <a:ext cx="235877" cy="24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beckhoff plc cx9020">
            <a:extLst>
              <a:ext uri="{FF2B5EF4-FFF2-40B4-BE49-F238E27FC236}">
                <a16:creationId xmlns:a16="http://schemas.microsoft.com/office/drawing/2014/main" id="{34CD0650-299D-4F15-8E56-A3DFF0926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4243194" y="5521774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9A255E6-6DD7-42AD-9389-716E8217A0DA}"/>
              </a:ext>
            </a:extLst>
          </p:cNvPr>
          <p:cNvSpPr/>
          <p:nvPr/>
        </p:nvSpPr>
        <p:spPr>
          <a:xfrm>
            <a:off x="1701714" y="5609589"/>
            <a:ext cx="1190224" cy="5498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UR3 (OPT)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</a:rPr>
              <a:t>Control box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945A7FC-9331-48CA-85B0-BF09AAF2DC6D}"/>
              </a:ext>
            </a:extLst>
          </p:cNvPr>
          <p:cNvSpPr/>
          <p:nvPr/>
        </p:nvSpPr>
        <p:spPr>
          <a:xfrm>
            <a:off x="4559141" y="4795542"/>
            <a:ext cx="763427" cy="247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CNC_1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7865CD0-2D8B-4F4E-9A9B-8C880FA103B4}"/>
              </a:ext>
            </a:extLst>
          </p:cNvPr>
          <p:cNvSpPr/>
          <p:nvPr/>
        </p:nvSpPr>
        <p:spPr>
          <a:xfrm>
            <a:off x="3333045" y="5172430"/>
            <a:ext cx="816298" cy="2260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CNC_2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5ED4FBD-B3D7-4ECC-911F-D6E3D83BEF5F}"/>
              </a:ext>
            </a:extLst>
          </p:cNvPr>
          <p:cNvSpPr/>
          <p:nvPr/>
        </p:nvSpPr>
        <p:spPr>
          <a:xfrm>
            <a:off x="4540117" y="5575890"/>
            <a:ext cx="782451" cy="2450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CNC_3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2EFB225-82C8-4EFC-A705-FBC0DC89031B}"/>
              </a:ext>
            </a:extLst>
          </p:cNvPr>
          <p:cNvSpPr/>
          <p:nvPr/>
        </p:nvSpPr>
        <p:spPr>
          <a:xfrm>
            <a:off x="3314073" y="5922108"/>
            <a:ext cx="861999" cy="2294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CNC_4</a:t>
            </a:r>
          </a:p>
        </p:txBody>
      </p:sp>
      <p:pic>
        <p:nvPicPr>
          <p:cNvPr id="130" name="Picture 10" descr="Image result for ur3 control box">
            <a:extLst>
              <a:ext uri="{FF2B5EF4-FFF2-40B4-BE49-F238E27FC236}">
                <a16:creationId xmlns:a16="http://schemas.microsoft.com/office/drawing/2014/main" id="{9EAED5CF-2D80-4B5B-81BB-45369C85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82" y="1363430"/>
            <a:ext cx="915234" cy="71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D2FAE81-C876-4031-8556-6C838B2B50A2}"/>
              </a:ext>
            </a:extLst>
          </p:cNvPr>
          <p:cNvSpPr/>
          <p:nvPr/>
        </p:nvSpPr>
        <p:spPr>
          <a:xfrm>
            <a:off x="229373" y="5612886"/>
            <a:ext cx="1374268" cy="5498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OPT_F/T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</a:rPr>
              <a:t>Compute box</a:t>
            </a:r>
          </a:p>
        </p:txBody>
      </p:sp>
      <p:cxnSp>
        <p:nvCxnSpPr>
          <p:cNvPr id="171" name="Connector: Elbow 73">
            <a:extLst>
              <a:ext uri="{FF2B5EF4-FFF2-40B4-BE49-F238E27FC236}">
                <a16:creationId xmlns:a16="http://schemas.microsoft.com/office/drawing/2014/main" id="{DCC2771A-A953-4CE6-ACF5-580E280E5B53}"/>
              </a:ext>
            </a:extLst>
          </p:cNvPr>
          <p:cNvCxnSpPr>
            <a:cxnSpLocks/>
            <a:endCxn id="124" idx="3"/>
          </p:cNvCxnSpPr>
          <p:nvPr/>
        </p:nvCxnSpPr>
        <p:spPr>
          <a:xfrm rot="5400000">
            <a:off x="5179248" y="4149315"/>
            <a:ext cx="913205" cy="626563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73">
            <a:extLst>
              <a:ext uri="{FF2B5EF4-FFF2-40B4-BE49-F238E27FC236}">
                <a16:creationId xmlns:a16="http://schemas.microsoft.com/office/drawing/2014/main" id="{E5C195E9-48FD-4FC1-A9EB-8C5C6A214B58}"/>
              </a:ext>
            </a:extLst>
          </p:cNvPr>
          <p:cNvCxnSpPr>
            <a:cxnSpLocks/>
            <a:endCxn id="126" idx="3"/>
          </p:cNvCxnSpPr>
          <p:nvPr/>
        </p:nvCxnSpPr>
        <p:spPr>
          <a:xfrm rot="10800000" flipV="1">
            <a:off x="4149344" y="3903774"/>
            <a:ext cx="1949695" cy="1381658"/>
          </a:xfrm>
          <a:prstGeom prst="bentConnector3">
            <a:avLst>
              <a:gd name="adj1" fmla="val -355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73">
            <a:extLst>
              <a:ext uri="{FF2B5EF4-FFF2-40B4-BE49-F238E27FC236}">
                <a16:creationId xmlns:a16="http://schemas.microsoft.com/office/drawing/2014/main" id="{151F7DD0-FD1D-483A-8903-EB4CD041E648}"/>
              </a:ext>
            </a:extLst>
          </p:cNvPr>
          <p:cNvCxnSpPr>
            <a:cxnSpLocks/>
            <a:endCxn id="127" idx="3"/>
          </p:cNvCxnSpPr>
          <p:nvPr/>
        </p:nvCxnSpPr>
        <p:spPr>
          <a:xfrm rot="5400000">
            <a:off x="4910703" y="4360558"/>
            <a:ext cx="1749703" cy="925972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73">
            <a:extLst>
              <a:ext uri="{FF2B5EF4-FFF2-40B4-BE49-F238E27FC236}">
                <a16:creationId xmlns:a16="http://schemas.microsoft.com/office/drawing/2014/main" id="{60FBE9BC-15FC-4189-9137-B46E685F773C}"/>
              </a:ext>
            </a:extLst>
          </p:cNvPr>
          <p:cNvCxnSpPr>
            <a:cxnSpLocks/>
            <a:endCxn id="128" idx="3"/>
          </p:cNvCxnSpPr>
          <p:nvPr/>
        </p:nvCxnSpPr>
        <p:spPr>
          <a:xfrm rot="5400000">
            <a:off x="4147043" y="3810789"/>
            <a:ext cx="2255061" cy="2197002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73">
            <a:extLst>
              <a:ext uri="{FF2B5EF4-FFF2-40B4-BE49-F238E27FC236}">
                <a16:creationId xmlns:a16="http://schemas.microsoft.com/office/drawing/2014/main" id="{E779DEF3-AB97-4145-A760-B2A00F91DD55}"/>
              </a:ext>
            </a:extLst>
          </p:cNvPr>
          <p:cNvCxnSpPr>
            <a:cxnSpLocks/>
            <a:endCxn id="149" idx="3"/>
          </p:cNvCxnSpPr>
          <p:nvPr/>
        </p:nvCxnSpPr>
        <p:spPr>
          <a:xfrm rot="16200000" flipV="1">
            <a:off x="4369431" y="2613395"/>
            <a:ext cx="817268" cy="449994"/>
          </a:xfrm>
          <a:prstGeom prst="bentConnector2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B1588BF-4321-4E1B-B9FD-047C9F8DE444}"/>
              </a:ext>
            </a:extLst>
          </p:cNvPr>
          <p:cNvSpPr/>
          <p:nvPr/>
        </p:nvSpPr>
        <p:spPr>
          <a:xfrm>
            <a:off x="3401343" y="2254350"/>
            <a:ext cx="1151725" cy="3508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Supervisor</a:t>
            </a:r>
          </a:p>
        </p:txBody>
      </p:sp>
      <p:cxnSp>
        <p:nvCxnSpPr>
          <p:cNvPr id="150" name="Connector: Elbow 73">
            <a:extLst>
              <a:ext uri="{FF2B5EF4-FFF2-40B4-BE49-F238E27FC236}">
                <a16:creationId xmlns:a16="http://schemas.microsoft.com/office/drawing/2014/main" id="{3D2952FE-3717-475D-B4C9-E4D6B3042073}"/>
              </a:ext>
            </a:extLst>
          </p:cNvPr>
          <p:cNvCxnSpPr>
            <a:cxnSpLocks/>
            <a:endCxn id="2074" idx="3"/>
          </p:cNvCxnSpPr>
          <p:nvPr/>
        </p:nvCxnSpPr>
        <p:spPr>
          <a:xfrm rot="10800000" flipV="1">
            <a:off x="2296592" y="3738328"/>
            <a:ext cx="1879481" cy="79654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6" descr="Image result for meinberg m900 ptp">
            <a:extLst>
              <a:ext uri="{FF2B5EF4-FFF2-40B4-BE49-F238E27FC236}">
                <a16:creationId xmlns:a16="http://schemas.microsoft.com/office/drawing/2014/main" id="{C3B984ED-F640-4165-A448-5CE03A42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561" y="919530"/>
            <a:ext cx="1329004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C992B8F-18A1-4E74-BC12-990C124CD274}"/>
              </a:ext>
            </a:extLst>
          </p:cNvPr>
          <p:cNvSpPr/>
          <p:nvPr/>
        </p:nvSpPr>
        <p:spPr>
          <a:xfrm>
            <a:off x="7825774" y="790983"/>
            <a:ext cx="1213890" cy="32240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NTP Sync</a:t>
            </a:r>
          </a:p>
        </p:txBody>
      </p:sp>
      <p:pic>
        <p:nvPicPr>
          <p:cNvPr id="49" name="Picture 2" descr="Image result for ptp 1588">
            <a:extLst>
              <a:ext uri="{FF2B5EF4-FFF2-40B4-BE49-F238E27FC236}">
                <a16:creationId xmlns:a16="http://schemas.microsoft.com/office/drawing/2014/main" id="{8E82149C-4450-4967-8874-14A41F43F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335" y="572843"/>
            <a:ext cx="571782" cy="4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eckhoff el6688">
            <a:extLst>
              <a:ext uri="{FF2B5EF4-FFF2-40B4-BE49-F238E27FC236}">
                <a16:creationId xmlns:a16="http://schemas.microsoft.com/office/drawing/2014/main" id="{823E8C57-555B-4133-A096-1D822821E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5"/>
          <a:stretch/>
        </p:blipFill>
        <p:spPr bwMode="auto">
          <a:xfrm>
            <a:off x="5434998" y="842445"/>
            <a:ext cx="485569" cy="561307"/>
          </a:xfrm>
          <a:prstGeom prst="rect">
            <a:avLst/>
          </a:prstGeom>
          <a:noFill/>
        </p:spPr>
      </p:pic>
      <p:cxnSp>
        <p:nvCxnSpPr>
          <p:cNvPr id="82" name="Connector: Elbow 73">
            <a:extLst>
              <a:ext uri="{FF2B5EF4-FFF2-40B4-BE49-F238E27FC236}">
                <a16:creationId xmlns:a16="http://schemas.microsoft.com/office/drawing/2014/main" id="{286132FE-F243-48C6-BEE7-1352EC9A7657}"/>
              </a:ext>
            </a:extLst>
          </p:cNvPr>
          <p:cNvCxnSpPr>
            <a:cxnSpLocks/>
            <a:stCxn id="87" idx="2"/>
            <a:endCxn id="156" idx="0"/>
          </p:cNvCxnSpPr>
          <p:nvPr/>
        </p:nvCxnSpPr>
        <p:spPr>
          <a:xfrm rot="16200000" flipH="1">
            <a:off x="9898122" y="2060476"/>
            <a:ext cx="715773" cy="11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Image result for ptp 1588">
            <a:extLst>
              <a:ext uri="{FF2B5EF4-FFF2-40B4-BE49-F238E27FC236}">
                <a16:creationId xmlns:a16="http://schemas.microsoft.com/office/drawing/2014/main" id="{2C21A50F-CB69-47E4-B969-6138D5BEB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370" y="532221"/>
            <a:ext cx="538389" cy="39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2DB2E21-6DBC-4564-9D66-577C0DE0B774}"/>
              </a:ext>
            </a:extLst>
          </p:cNvPr>
          <p:cNvSpPr/>
          <p:nvPr/>
        </p:nvSpPr>
        <p:spPr>
          <a:xfrm>
            <a:off x="9375762" y="1434561"/>
            <a:ext cx="1759317" cy="268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Grandmaster (GM)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D43C73-E7AA-4079-BB0B-24E5EAC10D84}"/>
              </a:ext>
            </a:extLst>
          </p:cNvPr>
          <p:cNvSpPr/>
          <p:nvPr/>
        </p:nvSpPr>
        <p:spPr>
          <a:xfrm>
            <a:off x="8124276" y="2449932"/>
            <a:ext cx="1672233" cy="515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TSN Switch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</a:rPr>
              <a:t>Cisco IE-3000-8tc</a:t>
            </a:r>
          </a:p>
        </p:txBody>
      </p:sp>
      <p:cxnSp>
        <p:nvCxnSpPr>
          <p:cNvPr id="89" name="Connector: Elbow 73">
            <a:extLst>
              <a:ext uri="{FF2B5EF4-FFF2-40B4-BE49-F238E27FC236}">
                <a16:creationId xmlns:a16="http://schemas.microsoft.com/office/drawing/2014/main" id="{35D4E1E7-D36D-4172-A96B-B8C794977CD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920567" y="1123099"/>
            <a:ext cx="3946644" cy="1920357"/>
          </a:xfrm>
          <a:prstGeom prst="bentConnector3">
            <a:avLst>
              <a:gd name="adj1" fmla="val 36356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73">
            <a:extLst>
              <a:ext uri="{FF2B5EF4-FFF2-40B4-BE49-F238E27FC236}">
                <a16:creationId xmlns:a16="http://schemas.microsoft.com/office/drawing/2014/main" id="{93C55128-E5DF-421E-B087-56344EF4F42C}"/>
              </a:ext>
            </a:extLst>
          </p:cNvPr>
          <p:cNvCxnSpPr>
            <a:cxnSpLocks/>
            <a:stCxn id="69" idx="3"/>
            <a:endCxn id="2" idx="1"/>
          </p:cNvCxnSpPr>
          <p:nvPr/>
        </p:nvCxnSpPr>
        <p:spPr>
          <a:xfrm flipV="1">
            <a:off x="4283273" y="1123099"/>
            <a:ext cx="1151725" cy="85438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18" descr="Related image">
            <a:extLst>
              <a:ext uri="{FF2B5EF4-FFF2-40B4-BE49-F238E27FC236}">
                <a16:creationId xmlns:a16="http://schemas.microsoft.com/office/drawing/2014/main" id="{0F65DEE1-5184-46CE-835A-DB489B70E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765" y="4583679"/>
            <a:ext cx="674669" cy="67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61184-EDB7-44D8-8D13-28E45AFA7053}"/>
              </a:ext>
            </a:extLst>
          </p:cNvPr>
          <p:cNvSpPr/>
          <p:nvPr/>
        </p:nvSpPr>
        <p:spPr>
          <a:xfrm>
            <a:off x="9778644" y="5208614"/>
            <a:ext cx="1432756" cy="2956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Data Collector</a:t>
            </a:r>
          </a:p>
        </p:txBody>
      </p:sp>
      <p:pic>
        <p:nvPicPr>
          <p:cNvPr id="107" name="Picture 4" descr="Image result for ubuntu icon">
            <a:extLst>
              <a:ext uri="{FF2B5EF4-FFF2-40B4-BE49-F238E27FC236}">
                <a16:creationId xmlns:a16="http://schemas.microsoft.com/office/drawing/2014/main" id="{9514BF17-960A-4FE8-A480-8D68A3A3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34" y="4978452"/>
            <a:ext cx="306910" cy="3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Connector: Elbow 73">
            <a:extLst>
              <a:ext uri="{FF2B5EF4-FFF2-40B4-BE49-F238E27FC236}">
                <a16:creationId xmlns:a16="http://schemas.microsoft.com/office/drawing/2014/main" id="{DAAF5B13-1997-494C-8824-29A45A93AB4A}"/>
              </a:ext>
            </a:extLst>
          </p:cNvPr>
          <p:cNvCxnSpPr>
            <a:cxnSpLocks/>
            <a:stCxn id="156" idx="2"/>
            <a:endCxn id="99" idx="0"/>
          </p:cNvCxnSpPr>
          <p:nvPr/>
        </p:nvCxnSpPr>
        <p:spPr>
          <a:xfrm rot="16200000" flipH="1">
            <a:off x="9788353" y="4114932"/>
            <a:ext cx="936988" cy="50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2" descr="Image result for ptp 1588">
            <a:extLst>
              <a:ext uri="{FF2B5EF4-FFF2-40B4-BE49-F238E27FC236}">
                <a16:creationId xmlns:a16="http://schemas.microsoft.com/office/drawing/2014/main" id="{2A4A60A6-26E9-491C-86AB-3066DEC6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246" y="2619549"/>
            <a:ext cx="510883" cy="37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onnector: Elbow 73">
            <a:extLst>
              <a:ext uri="{FF2B5EF4-FFF2-40B4-BE49-F238E27FC236}">
                <a16:creationId xmlns:a16="http://schemas.microsoft.com/office/drawing/2014/main" id="{893060CE-FA8B-426B-9EDE-C16E9DE581B2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7261601" y="3548450"/>
            <a:ext cx="2658164" cy="1372564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73">
            <a:extLst>
              <a:ext uri="{FF2B5EF4-FFF2-40B4-BE49-F238E27FC236}">
                <a16:creationId xmlns:a16="http://schemas.microsoft.com/office/drawing/2014/main" id="{6B65151C-2502-4E24-833F-C028DD44D744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6880091" y="3860916"/>
            <a:ext cx="3614931" cy="1643395"/>
          </a:xfrm>
          <a:prstGeom prst="bentConnector4">
            <a:avLst>
              <a:gd name="adj1" fmla="val 151"/>
              <a:gd name="adj2" fmla="val 11391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F2EE839-1DD3-4E7B-9D8F-30C3C83500C1}"/>
              </a:ext>
            </a:extLst>
          </p:cNvPr>
          <p:cNvSpPr txBox="1"/>
          <p:nvPr/>
        </p:nvSpPr>
        <p:spPr>
          <a:xfrm>
            <a:off x="10240887" y="3905495"/>
            <a:ext cx="10884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LinuxPTP</a:t>
            </a:r>
            <a:endParaRPr lang="en-US" sz="1600" dirty="0"/>
          </a:p>
        </p:txBody>
      </p:sp>
      <p:pic>
        <p:nvPicPr>
          <p:cNvPr id="2070" name="Picture 6" descr="Related image">
            <a:extLst>
              <a:ext uri="{FF2B5EF4-FFF2-40B4-BE49-F238E27FC236}">
                <a16:creationId xmlns:a16="http://schemas.microsoft.com/office/drawing/2014/main" id="{6C2C6D5F-3521-443B-BA46-76499512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676" y="4158292"/>
            <a:ext cx="360817" cy="360817"/>
          </a:xfrm>
          <a:prstGeom prst="rect">
            <a:avLst/>
          </a:prstGeom>
          <a:solidFill>
            <a:schemeClr val="accent2"/>
          </a:solidFill>
          <a:extLst/>
        </p:spPr>
      </p:pic>
      <p:pic>
        <p:nvPicPr>
          <p:cNvPr id="125" name="Picture 6" descr="Related image">
            <a:extLst>
              <a:ext uri="{FF2B5EF4-FFF2-40B4-BE49-F238E27FC236}">
                <a16:creationId xmlns:a16="http://schemas.microsoft.com/office/drawing/2014/main" id="{26E8F28F-A8F0-4210-8928-9622E3B4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267" y="1345287"/>
            <a:ext cx="307778" cy="307778"/>
          </a:xfrm>
          <a:prstGeom prst="rect">
            <a:avLst/>
          </a:prstGeom>
          <a:solidFill>
            <a:schemeClr val="accent2"/>
          </a:solidFill>
          <a:extLst/>
        </p:spPr>
      </p:pic>
      <p:pic>
        <p:nvPicPr>
          <p:cNvPr id="135" name="Picture 6" descr="Related image">
            <a:extLst>
              <a:ext uri="{FF2B5EF4-FFF2-40B4-BE49-F238E27FC236}">
                <a16:creationId xmlns:a16="http://schemas.microsoft.com/office/drawing/2014/main" id="{416BF3E2-F5D9-4E6E-AB7A-4E33D118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746" y="5380181"/>
            <a:ext cx="338355" cy="338355"/>
          </a:xfrm>
          <a:prstGeom prst="rect">
            <a:avLst/>
          </a:prstGeom>
          <a:solidFill>
            <a:schemeClr val="accent2"/>
          </a:solidFill>
          <a:extLst/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AEA985D-1207-4653-99C1-45E1A776DA33}"/>
              </a:ext>
            </a:extLst>
          </p:cNvPr>
          <p:cNvSpPr txBox="1"/>
          <p:nvPr/>
        </p:nvSpPr>
        <p:spPr>
          <a:xfrm>
            <a:off x="8598100" y="4542493"/>
            <a:ext cx="101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UR3 RTDE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3E04713-0C0E-46BA-AF2F-8716E7D5D3F6}"/>
              </a:ext>
            </a:extLst>
          </p:cNvPr>
          <p:cNvSpPr txBox="1"/>
          <p:nvPr/>
        </p:nvSpPr>
        <p:spPr>
          <a:xfrm>
            <a:off x="7538247" y="5345095"/>
            <a:ext cx="1113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Wireshark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D99A1E6-D441-4FD1-ABCE-13676D9BAEC0}"/>
              </a:ext>
            </a:extLst>
          </p:cNvPr>
          <p:cNvSpPr txBox="1"/>
          <p:nvPr/>
        </p:nvSpPr>
        <p:spPr>
          <a:xfrm>
            <a:off x="3920519" y="1352427"/>
            <a:ext cx="683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PLC</a:t>
            </a:r>
          </a:p>
        </p:txBody>
      </p:sp>
      <p:cxnSp>
        <p:nvCxnSpPr>
          <p:cNvPr id="147" name="Connector: Elbow 73">
            <a:extLst>
              <a:ext uri="{FF2B5EF4-FFF2-40B4-BE49-F238E27FC236}">
                <a16:creationId xmlns:a16="http://schemas.microsoft.com/office/drawing/2014/main" id="{2D4B7FCD-124B-4B95-9AB4-7F8255D35E2C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 flipV="1">
            <a:off x="7295484" y="482230"/>
            <a:ext cx="2448279" cy="3322878"/>
          </a:xfrm>
          <a:prstGeom prst="bentConnector4">
            <a:avLst>
              <a:gd name="adj1" fmla="val -9337"/>
              <a:gd name="adj2" fmla="val 99973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09C874F3-C804-4E89-BA58-14993D90D487}"/>
              </a:ext>
            </a:extLst>
          </p:cNvPr>
          <p:cNvSpPr/>
          <p:nvPr/>
        </p:nvSpPr>
        <p:spPr>
          <a:xfrm>
            <a:off x="10383818" y="1822731"/>
            <a:ext cx="1227741" cy="38918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PTP Sync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F8A4DA7-B953-4DB7-AEB7-3091D77642F8}"/>
              </a:ext>
            </a:extLst>
          </p:cNvPr>
          <p:cNvSpPr/>
          <p:nvPr/>
        </p:nvSpPr>
        <p:spPr>
          <a:xfrm>
            <a:off x="5004330" y="1435070"/>
            <a:ext cx="1430653" cy="3465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PLC 1588 Term</a:t>
            </a:r>
          </a:p>
        </p:txBody>
      </p:sp>
      <p:pic>
        <p:nvPicPr>
          <p:cNvPr id="155" name="Picture 4" descr="Netgear ProSafe GS724Tv4 Ethernet Switch - 24 Ports - Manageable - 2 x Expansion Slots - 10/100/1000Base-T - Uplink Port - 2 x SFP Slots - 2 Layer Supported - 1U High - Rack-mountable, DesktopLifetime-Large-Image-1">
            <a:extLst>
              <a:ext uri="{FF2B5EF4-FFF2-40B4-BE49-F238E27FC236}">
                <a16:creationId xmlns:a16="http://schemas.microsoft.com/office/drawing/2014/main" id="{34E1C398-6898-432F-9754-48E929287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41" b="29606"/>
          <a:stretch/>
        </p:blipFill>
        <p:spPr bwMode="auto">
          <a:xfrm>
            <a:off x="3949734" y="3322344"/>
            <a:ext cx="3876040" cy="51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Cisco IE-3000-TC">
            <a:extLst>
              <a:ext uri="{FF2B5EF4-FFF2-40B4-BE49-F238E27FC236}">
                <a16:creationId xmlns:a16="http://schemas.microsoft.com/office/drawing/2014/main" id="{C37BF047-5B30-4015-B29E-4FEDF9BC7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2724" y="2418950"/>
            <a:ext cx="1227741" cy="122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" descr="Image result for netgear gs108">
            <a:extLst>
              <a:ext uri="{FF2B5EF4-FFF2-40B4-BE49-F238E27FC236}">
                <a16:creationId xmlns:a16="http://schemas.microsoft.com/office/drawing/2014/main" id="{64524B72-D4D0-4AD1-91C5-04FD2FF3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70" y="4356650"/>
            <a:ext cx="1267021" cy="3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6" descr="Image result for cisco ie-2000">
            <a:extLst>
              <a:ext uri="{FF2B5EF4-FFF2-40B4-BE49-F238E27FC236}">
                <a16:creationId xmlns:a16="http://schemas.microsoft.com/office/drawing/2014/main" id="{893B2481-82FE-44F0-A583-2D39F868C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5" r="23367"/>
          <a:stretch/>
        </p:blipFill>
        <p:spPr bwMode="auto">
          <a:xfrm>
            <a:off x="1502488" y="2447489"/>
            <a:ext cx="550657" cy="77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1F24DAC1-27EC-45C2-BE5B-7A91863FD1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6407" y="1414480"/>
            <a:ext cx="531186" cy="5014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0B00539B-5F7D-4BEC-9106-CA568BA2B4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449" y="5042855"/>
            <a:ext cx="531186" cy="501400"/>
          </a:xfrm>
          <a:prstGeom prst="rect">
            <a:avLst/>
          </a:prstGeom>
        </p:spPr>
      </p:pic>
      <p:pic>
        <p:nvPicPr>
          <p:cNvPr id="159" name="Picture 10" descr="Image result for ur3 control box">
            <a:extLst>
              <a:ext uri="{FF2B5EF4-FFF2-40B4-BE49-F238E27FC236}">
                <a16:creationId xmlns:a16="http://schemas.microsoft.com/office/drawing/2014/main" id="{56D6923C-2A9C-49C1-8DFA-D5914A00A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817" y="4970762"/>
            <a:ext cx="803211" cy="6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0" name="Connector: Elbow 73">
            <a:extLst>
              <a:ext uri="{FF2B5EF4-FFF2-40B4-BE49-F238E27FC236}">
                <a16:creationId xmlns:a16="http://schemas.microsoft.com/office/drawing/2014/main" id="{BE42832A-93C3-4A77-9074-900D4E7BF3A0}"/>
              </a:ext>
            </a:extLst>
          </p:cNvPr>
          <p:cNvCxnSpPr>
            <a:cxnSpLocks/>
            <a:endCxn id="158" idx="0"/>
          </p:cNvCxnSpPr>
          <p:nvPr/>
        </p:nvCxnSpPr>
        <p:spPr>
          <a:xfrm rot="5400000">
            <a:off x="968333" y="4630281"/>
            <a:ext cx="430284" cy="39486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73">
            <a:extLst>
              <a:ext uri="{FF2B5EF4-FFF2-40B4-BE49-F238E27FC236}">
                <a16:creationId xmlns:a16="http://schemas.microsoft.com/office/drawing/2014/main" id="{93A834D9-6E65-4B5A-9DB6-FD6989F4641E}"/>
              </a:ext>
            </a:extLst>
          </p:cNvPr>
          <p:cNvCxnSpPr>
            <a:cxnSpLocks/>
            <a:endCxn id="159" idx="0"/>
          </p:cNvCxnSpPr>
          <p:nvPr/>
        </p:nvCxnSpPr>
        <p:spPr>
          <a:xfrm rot="16200000" flipH="1">
            <a:off x="1821452" y="4612791"/>
            <a:ext cx="358190" cy="35775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Elbow 73">
            <a:extLst>
              <a:ext uri="{FF2B5EF4-FFF2-40B4-BE49-F238E27FC236}">
                <a16:creationId xmlns:a16="http://schemas.microsoft.com/office/drawing/2014/main" id="{52D5412F-1A82-47A7-9512-0670972BF63D}"/>
              </a:ext>
            </a:extLst>
          </p:cNvPr>
          <p:cNvCxnSpPr>
            <a:cxnSpLocks/>
            <a:endCxn id="2076" idx="3"/>
          </p:cNvCxnSpPr>
          <p:nvPr/>
        </p:nvCxnSpPr>
        <p:spPr>
          <a:xfrm rot="10800000">
            <a:off x="2053146" y="2836823"/>
            <a:ext cx="1972945" cy="60959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Elbow 73">
            <a:extLst>
              <a:ext uri="{FF2B5EF4-FFF2-40B4-BE49-F238E27FC236}">
                <a16:creationId xmlns:a16="http://schemas.microsoft.com/office/drawing/2014/main" id="{7E254641-8B9D-4D3D-A752-C4A37B396FF5}"/>
              </a:ext>
            </a:extLst>
          </p:cNvPr>
          <p:cNvCxnSpPr>
            <a:cxnSpLocks/>
            <a:stCxn id="157" idx="2"/>
            <a:endCxn id="2076" idx="1"/>
          </p:cNvCxnSpPr>
          <p:nvPr/>
        </p:nvCxnSpPr>
        <p:spPr>
          <a:xfrm rot="16200000" flipH="1">
            <a:off x="796773" y="2131107"/>
            <a:ext cx="920943" cy="490488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73">
            <a:extLst>
              <a:ext uri="{FF2B5EF4-FFF2-40B4-BE49-F238E27FC236}">
                <a16:creationId xmlns:a16="http://schemas.microsoft.com/office/drawing/2014/main" id="{26D97A60-4BBA-4934-8156-F263C7D1580B}"/>
              </a:ext>
            </a:extLst>
          </p:cNvPr>
          <p:cNvCxnSpPr>
            <a:cxnSpLocks/>
            <a:stCxn id="130" idx="2"/>
          </p:cNvCxnSpPr>
          <p:nvPr/>
        </p:nvCxnSpPr>
        <p:spPr>
          <a:xfrm rot="5400000">
            <a:off x="1913701" y="2079954"/>
            <a:ext cx="358221" cy="34597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40F3762-8058-47EE-BC0B-5FD417FE6FB8}"/>
              </a:ext>
            </a:extLst>
          </p:cNvPr>
          <p:cNvSpPr/>
          <p:nvPr/>
        </p:nvSpPr>
        <p:spPr>
          <a:xfrm>
            <a:off x="379875" y="825871"/>
            <a:ext cx="1374268" cy="5339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INS_F/T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</a:rPr>
              <a:t>Compute box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EB71599-81E8-4EA9-AE93-50495229B03D}"/>
              </a:ext>
            </a:extLst>
          </p:cNvPr>
          <p:cNvSpPr/>
          <p:nvPr/>
        </p:nvSpPr>
        <p:spPr>
          <a:xfrm>
            <a:off x="1942928" y="846067"/>
            <a:ext cx="1235608" cy="513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UR3 (INS)</a:t>
            </a:r>
          </a:p>
          <a:p>
            <a:pPr algn="ctr"/>
            <a:r>
              <a:rPr lang="en-US" sz="1600" dirty="0">
                <a:solidFill>
                  <a:schemeClr val="dk1"/>
                </a:solidFill>
              </a:rPr>
              <a:t>Control box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026EED-E946-48EE-B12D-E9C240513966}"/>
              </a:ext>
            </a:extLst>
          </p:cNvPr>
          <p:cNvSpPr/>
          <p:nvPr/>
        </p:nvSpPr>
        <p:spPr>
          <a:xfrm>
            <a:off x="3693235" y="3835325"/>
            <a:ext cx="2096238" cy="4559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Main Switch (24 ports)</a:t>
            </a:r>
          </a:p>
          <a:p>
            <a:pPr algn="ctr"/>
            <a:r>
              <a:rPr lang="en-US" sz="1600" dirty="0" err="1">
                <a:solidFill>
                  <a:schemeClr val="dk1"/>
                </a:solidFill>
              </a:rPr>
              <a:t>Netgear</a:t>
            </a:r>
            <a:r>
              <a:rPr lang="en-US" sz="1600" dirty="0">
                <a:solidFill>
                  <a:schemeClr val="dk1"/>
                </a:solidFill>
              </a:rPr>
              <a:t> GS9724Tv4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4F0BB2-FECD-4C77-98AC-0968B86856AD}"/>
              </a:ext>
            </a:extLst>
          </p:cNvPr>
          <p:cNvSpPr/>
          <p:nvPr/>
        </p:nvSpPr>
        <p:spPr>
          <a:xfrm>
            <a:off x="894172" y="3224668"/>
            <a:ext cx="1784968" cy="308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</a:rPr>
              <a:t>Cisco IE-2000-8tc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AE182E0-DA57-4E5A-B122-D6AB2D63C702}"/>
              </a:ext>
            </a:extLst>
          </p:cNvPr>
          <p:cNvSpPr/>
          <p:nvPr/>
        </p:nvSpPr>
        <p:spPr>
          <a:xfrm>
            <a:off x="934650" y="4037342"/>
            <a:ext cx="1481930" cy="242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Netgear</a:t>
            </a:r>
            <a:r>
              <a:rPr lang="en-US" sz="1600" dirty="0"/>
              <a:t> GS108</a:t>
            </a:r>
            <a:endParaRPr lang="en-US" sz="1600" dirty="0">
              <a:solidFill>
                <a:schemeClr val="dk1"/>
              </a:solidFill>
            </a:endParaRPr>
          </a:p>
        </p:txBody>
      </p:sp>
      <p:cxnSp>
        <p:nvCxnSpPr>
          <p:cNvPr id="179" name="Connector: Elbow 73">
            <a:extLst>
              <a:ext uri="{FF2B5EF4-FFF2-40B4-BE49-F238E27FC236}">
                <a16:creationId xmlns:a16="http://schemas.microsoft.com/office/drawing/2014/main" id="{E56A6986-35F8-474A-A780-4ABFD3779D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2195" y="3019982"/>
            <a:ext cx="2755621" cy="2015771"/>
          </a:xfrm>
          <a:prstGeom prst="bentConnector3">
            <a:avLst>
              <a:gd name="adj1" fmla="val 225"/>
            </a:avLst>
          </a:prstGeom>
          <a:ln w="19050"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297621E2-152B-4B86-A474-EB63320B49C1}"/>
              </a:ext>
            </a:extLst>
          </p:cNvPr>
          <p:cNvSpPr txBox="1"/>
          <p:nvPr/>
        </p:nvSpPr>
        <p:spPr>
          <a:xfrm rot="5400000">
            <a:off x="6604601" y="4437333"/>
            <a:ext cx="1969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Port mirroring</a:t>
            </a:r>
          </a:p>
          <a:p>
            <a:r>
              <a:rPr lang="en-US" sz="1600" dirty="0">
                <a:solidFill>
                  <a:srgbClr val="C00000"/>
                </a:solidFill>
              </a:rPr>
              <a:t>(Ingress &amp; Egress)</a:t>
            </a:r>
          </a:p>
        </p:txBody>
      </p:sp>
      <p:pic>
        <p:nvPicPr>
          <p:cNvPr id="86" name="Picture 2" descr="Image result for ptp 1588">
            <a:extLst>
              <a:ext uri="{FF2B5EF4-FFF2-40B4-BE49-F238E27FC236}">
                <a16:creationId xmlns:a16="http://schemas.microsoft.com/office/drawing/2014/main" id="{4136D1D1-9A56-486F-9653-0985C67F1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729" y="4669224"/>
            <a:ext cx="510883" cy="37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Connector: Elbow 73">
            <a:extLst>
              <a:ext uri="{FF2B5EF4-FFF2-40B4-BE49-F238E27FC236}">
                <a16:creationId xmlns:a16="http://schemas.microsoft.com/office/drawing/2014/main" id="{FE00DD8D-C02E-4FCD-9A21-44196985E29B}"/>
              </a:ext>
            </a:extLst>
          </p:cNvPr>
          <p:cNvCxnSpPr>
            <a:cxnSpLocks/>
          </p:cNvCxnSpPr>
          <p:nvPr/>
        </p:nvCxnSpPr>
        <p:spPr>
          <a:xfrm>
            <a:off x="6675133" y="594903"/>
            <a:ext cx="31389" cy="612120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73">
            <a:extLst>
              <a:ext uri="{FF2B5EF4-FFF2-40B4-BE49-F238E27FC236}">
                <a16:creationId xmlns:a16="http://schemas.microsoft.com/office/drawing/2014/main" id="{CD520E4D-69BC-4E8E-A474-53C8434139A4}"/>
              </a:ext>
            </a:extLst>
          </p:cNvPr>
          <p:cNvCxnSpPr>
            <a:cxnSpLocks/>
          </p:cNvCxnSpPr>
          <p:nvPr/>
        </p:nvCxnSpPr>
        <p:spPr>
          <a:xfrm flipH="1">
            <a:off x="229373" y="6574415"/>
            <a:ext cx="11382187" cy="14513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4CFB41C-D47E-4973-B988-DC1976CB2EC8}"/>
              </a:ext>
            </a:extLst>
          </p:cNvPr>
          <p:cNvSpPr txBox="1"/>
          <p:nvPr/>
        </p:nvSpPr>
        <p:spPr>
          <a:xfrm>
            <a:off x="8247311" y="6235861"/>
            <a:ext cx="2179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Measurement Subnet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17C97D-4E4D-4BBD-8114-D7118EE0BC94}"/>
              </a:ext>
            </a:extLst>
          </p:cNvPr>
          <p:cNvSpPr txBox="1"/>
          <p:nvPr/>
        </p:nvSpPr>
        <p:spPr>
          <a:xfrm>
            <a:off x="2748907" y="6261780"/>
            <a:ext cx="1829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Production Subnet</a:t>
            </a:r>
          </a:p>
        </p:txBody>
      </p:sp>
    </p:spTree>
    <p:extLst>
      <p:ext uri="{BB962C8B-B14F-4D97-AF65-F5344CB8AC3E}">
        <p14:creationId xmlns:p14="http://schemas.microsoft.com/office/powerpoint/2010/main" val="103506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D5FA1178-9C6E-49ED-BD1C-B0CA69CC5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860" y="3040497"/>
            <a:ext cx="636488" cy="44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69C4B5A9-4C71-4B52-AC47-13433B75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080" y="2890333"/>
            <a:ext cx="896038" cy="71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CCAE6F-FFD2-4AAC-BC9B-6C9B8FBC4519}"/>
              </a:ext>
            </a:extLst>
          </p:cNvPr>
          <p:cNvCxnSpPr>
            <a:cxnSpLocks/>
          </p:cNvCxnSpPr>
          <p:nvPr/>
        </p:nvCxnSpPr>
        <p:spPr>
          <a:xfrm>
            <a:off x="4087575" y="3620350"/>
            <a:ext cx="0" cy="2232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F9FAA8-393E-4593-A354-B28D904D4942}"/>
              </a:ext>
            </a:extLst>
          </p:cNvPr>
          <p:cNvCxnSpPr>
            <a:cxnSpLocks/>
          </p:cNvCxnSpPr>
          <p:nvPr/>
        </p:nvCxnSpPr>
        <p:spPr>
          <a:xfrm>
            <a:off x="7847156" y="3620350"/>
            <a:ext cx="0" cy="22138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1C031D-EC34-4A7B-8E6B-B0397CA74494}"/>
              </a:ext>
            </a:extLst>
          </p:cNvPr>
          <p:cNvSpPr txBox="1"/>
          <p:nvPr/>
        </p:nvSpPr>
        <p:spPr>
          <a:xfrm>
            <a:off x="2374423" y="2384289"/>
            <a:ext cx="1286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PLC</a:t>
            </a:r>
          </a:p>
          <a:p>
            <a:r>
              <a:rPr lang="en-US" sz="1600" dirty="0"/>
              <a:t>(Supervisor)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0C0656-CB2B-42B9-9E08-A50A4BCC851F}"/>
              </a:ext>
            </a:extLst>
          </p:cNvPr>
          <p:cNvCxnSpPr>
            <a:cxnSpLocks/>
          </p:cNvCxnSpPr>
          <p:nvPr/>
        </p:nvCxnSpPr>
        <p:spPr>
          <a:xfrm flipH="1">
            <a:off x="3026871" y="3686569"/>
            <a:ext cx="5820028" cy="7987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51F0E2-F7B3-4262-958C-1C5AA36C6780}"/>
              </a:ext>
            </a:extLst>
          </p:cNvPr>
          <p:cNvSpPr txBox="1"/>
          <p:nvPr/>
        </p:nvSpPr>
        <p:spPr>
          <a:xfrm rot="21182309">
            <a:off x="3994288" y="3875103"/>
            <a:ext cx="3097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Modbus Request (Read/Write)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CEA572-2FFE-43B1-80E4-E4B6D0E5D6F8}"/>
              </a:ext>
            </a:extLst>
          </p:cNvPr>
          <p:cNvCxnSpPr>
            <a:cxnSpLocks/>
          </p:cNvCxnSpPr>
          <p:nvPr/>
        </p:nvCxnSpPr>
        <p:spPr>
          <a:xfrm>
            <a:off x="3026869" y="4749099"/>
            <a:ext cx="5820030" cy="768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6F2329-2947-4CB7-A425-8A3583B4B9EF}"/>
              </a:ext>
            </a:extLst>
          </p:cNvPr>
          <p:cNvSpPr txBox="1"/>
          <p:nvPr/>
        </p:nvSpPr>
        <p:spPr>
          <a:xfrm rot="491553">
            <a:off x="5123515" y="4832413"/>
            <a:ext cx="204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Modbus Response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70338-EB59-48FE-A15A-59798A74FAE9}"/>
              </a:ext>
            </a:extLst>
          </p:cNvPr>
          <p:cNvSpPr txBox="1"/>
          <p:nvPr/>
        </p:nvSpPr>
        <p:spPr>
          <a:xfrm>
            <a:off x="8400878" y="2140236"/>
            <a:ext cx="1103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UR3</a:t>
            </a:r>
          </a:p>
          <a:p>
            <a:r>
              <a:rPr lang="en-US" sz="1600" dirty="0"/>
              <a:t>(Operator</a:t>
            </a:r>
          </a:p>
          <a:p>
            <a:r>
              <a:rPr lang="en-US" sz="1600" dirty="0"/>
              <a:t>/Inspector)</a:t>
            </a:r>
          </a:p>
        </p:txBody>
      </p:sp>
      <p:pic>
        <p:nvPicPr>
          <p:cNvPr id="19" name="Picture 4" descr="Image result for wireshark">
            <a:extLst>
              <a:ext uri="{FF2B5EF4-FFF2-40B4-BE49-F238E27FC236}">
                <a16:creationId xmlns:a16="http://schemas.microsoft.com/office/drawing/2014/main" id="{25B3739D-FA8F-494C-B07B-00C7ECEA5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90" y="2400054"/>
            <a:ext cx="318244" cy="3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806138-CF27-4635-B4BC-0B47C4DB35B5}"/>
              </a:ext>
            </a:extLst>
          </p:cNvPr>
          <p:cNvSpPr txBox="1"/>
          <p:nvPr/>
        </p:nvSpPr>
        <p:spPr>
          <a:xfrm>
            <a:off x="4814860" y="2114412"/>
            <a:ext cx="167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Network analyzer</a:t>
            </a:r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E000E57B-719A-4713-923C-CF9BBFD5B349}"/>
              </a:ext>
            </a:extLst>
          </p:cNvPr>
          <p:cNvSpPr/>
          <p:nvPr/>
        </p:nvSpPr>
        <p:spPr>
          <a:xfrm>
            <a:off x="5188999" y="2976121"/>
            <a:ext cx="1671445" cy="553518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8AE29-36BA-4B87-812E-16E804D31ABE}"/>
              </a:ext>
            </a:extLst>
          </p:cNvPr>
          <p:cNvSpPr txBox="1"/>
          <p:nvPr/>
        </p:nvSpPr>
        <p:spPr>
          <a:xfrm>
            <a:off x="5337694" y="3060202"/>
            <a:ext cx="137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Lab Network</a:t>
            </a:r>
          </a:p>
        </p:txBody>
      </p:sp>
      <p:pic>
        <p:nvPicPr>
          <p:cNvPr id="27" name="Picture 2" descr="https://www.viavisolutions.com/sites/default/files/styles/product_detail_image_v2/public/main-images/aggregator-10-100-1000-tap.png?itok=wucLjYQ_">
            <a:extLst>
              <a:ext uri="{FF2B5EF4-FFF2-40B4-BE49-F238E27FC236}">
                <a16:creationId xmlns:a16="http://schemas.microsoft.com/office/drawing/2014/main" id="{6C539CB1-6AD6-4380-B458-326D5E79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873" y="3196986"/>
            <a:ext cx="636489" cy="1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www.viavisolutions.com/sites/default/files/styles/product_detail_image_v2/public/main-images/aggregator-10-100-1000-tap.png?itok=wucLjYQ_">
            <a:extLst>
              <a:ext uri="{FF2B5EF4-FFF2-40B4-BE49-F238E27FC236}">
                <a16:creationId xmlns:a16="http://schemas.microsoft.com/office/drawing/2014/main" id="{613FC929-BF3A-4C81-B2C1-18FEAFCEE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026" y="3188031"/>
            <a:ext cx="580203" cy="12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D0E59E-EEAD-4E22-A4F2-7DA299F29C70}"/>
              </a:ext>
            </a:extLst>
          </p:cNvPr>
          <p:cNvCxnSpPr>
            <a:cxnSpLocks/>
          </p:cNvCxnSpPr>
          <p:nvPr/>
        </p:nvCxnSpPr>
        <p:spPr>
          <a:xfrm>
            <a:off x="3026871" y="3620350"/>
            <a:ext cx="0" cy="2232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8DE6A7-6909-4485-BA84-A7A8303F5FE6}"/>
              </a:ext>
            </a:extLst>
          </p:cNvPr>
          <p:cNvCxnSpPr>
            <a:cxnSpLocks/>
          </p:cNvCxnSpPr>
          <p:nvPr/>
        </p:nvCxnSpPr>
        <p:spPr>
          <a:xfrm>
            <a:off x="8846900" y="3597120"/>
            <a:ext cx="0" cy="22126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0CE18C-BCAB-427E-AD59-DB5248A51A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5348" y="3261884"/>
            <a:ext cx="3799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5FCE1F8-A46E-4BAF-8357-2D82814E90AE}"/>
              </a:ext>
            </a:extLst>
          </p:cNvPr>
          <p:cNvCxnSpPr>
            <a:cxnSpLocks/>
          </p:cNvCxnSpPr>
          <p:nvPr/>
        </p:nvCxnSpPr>
        <p:spPr>
          <a:xfrm flipV="1">
            <a:off x="4490157" y="3248748"/>
            <a:ext cx="543610" cy="503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EE647B7-672F-465F-AE14-71936FFCDAEF}"/>
              </a:ext>
            </a:extLst>
          </p:cNvPr>
          <p:cNvCxnSpPr>
            <a:cxnSpLocks/>
          </p:cNvCxnSpPr>
          <p:nvPr/>
        </p:nvCxnSpPr>
        <p:spPr>
          <a:xfrm>
            <a:off x="6955646" y="3252880"/>
            <a:ext cx="52679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6EA600-4154-41DA-BFCE-98854E3751CA}"/>
              </a:ext>
            </a:extLst>
          </p:cNvPr>
          <p:cNvCxnSpPr>
            <a:cxnSpLocks/>
          </p:cNvCxnSpPr>
          <p:nvPr/>
        </p:nvCxnSpPr>
        <p:spPr>
          <a:xfrm>
            <a:off x="8208767" y="3264930"/>
            <a:ext cx="500499" cy="1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23B2167-5462-440E-8CF1-E2086D35FDD8}"/>
              </a:ext>
            </a:extLst>
          </p:cNvPr>
          <p:cNvCxnSpPr>
            <a:cxnSpLocks/>
          </p:cNvCxnSpPr>
          <p:nvPr/>
        </p:nvCxnSpPr>
        <p:spPr>
          <a:xfrm flipV="1">
            <a:off x="4122685" y="2567689"/>
            <a:ext cx="1175553" cy="5635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3C61FD7-B61D-444D-A0B4-5B6FAE7223A5}"/>
              </a:ext>
            </a:extLst>
          </p:cNvPr>
          <p:cNvCxnSpPr>
            <a:cxnSpLocks/>
          </p:cNvCxnSpPr>
          <p:nvPr/>
        </p:nvCxnSpPr>
        <p:spPr>
          <a:xfrm>
            <a:off x="5819586" y="2533648"/>
            <a:ext cx="1745363" cy="55921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F41A4EB-8D18-432E-BA26-FCD602517434}"/>
              </a:ext>
            </a:extLst>
          </p:cNvPr>
          <p:cNvSpPr txBox="1"/>
          <p:nvPr/>
        </p:nvSpPr>
        <p:spPr>
          <a:xfrm>
            <a:off x="7564949" y="2876104"/>
            <a:ext cx="700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TAP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6577741-11D1-47AA-9F2D-D78B31C1D9A8}"/>
              </a:ext>
            </a:extLst>
          </p:cNvPr>
          <p:cNvSpPr txBox="1"/>
          <p:nvPr/>
        </p:nvSpPr>
        <p:spPr>
          <a:xfrm>
            <a:off x="3724422" y="2871500"/>
            <a:ext cx="684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E6075F-09DB-4F18-9BF7-CB3711656FB2}"/>
              </a:ext>
            </a:extLst>
          </p:cNvPr>
          <p:cNvSpPr txBox="1"/>
          <p:nvPr/>
        </p:nvSpPr>
        <p:spPr>
          <a:xfrm rot="16200000">
            <a:off x="2537649" y="5301721"/>
            <a:ext cx="716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45F892-30FC-4EC0-AE63-FA9B05F2F95F}"/>
              </a:ext>
            </a:extLst>
          </p:cNvPr>
          <p:cNvSpPr txBox="1"/>
          <p:nvPr/>
        </p:nvSpPr>
        <p:spPr>
          <a:xfrm>
            <a:off x="9077253" y="4311769"/>
            <a:ext cx="111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Application</a:t>
            </a:r>
          </a:p>
          <a:p>
            <a:r>
              <a:rPr lang="en-US" sz="1600" dirty="0"/>
              <a:t>Round-trip time (RTT)</a:t>
            </a:r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78C700B6-448F-48B4-9586-C8A39C032910}"/>
              </a:ext>
            </a:extLst>
          </p:cNvPr>
          <p:cNvSpPr/>
          <p:nvPr/>
        </p:nvSpPr>
        <p:spPr>
          <a:xfrm rot="10800000">
            <a:off x="8012635" y="3884765"/>
            <a:ext cx="159005" cy="1487395"/>
          </a:xfrm>
          <a:prstGeom prst="leftBrace">
            <a:avLst>
              <a:gd name="adj1" fmla="val 6152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D168FD96-458E-4ACF-B1D2-2F3CCCC771A9}"/>
              </a:ext>
            </a:extLst>
          </p:cNvPr>
          <p:cNvSpPr/>
          <p:nvPr/>
        </p:nvSpPr>
        <p:spPr>
          <a:xfrm rot="10800000">
            <a:off x="8902695" y="3838860"/>
            <a:ext cx="176294" cy="1653949"/>
          </a:xfrm>
          <a:prstGeom prst="leftBrace">
            <a:avLst>
              <a:gd name="adj1" fmla="val 61526"/>
              <a:gd name="adj2" fmla="val 5130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363591-59A8-4962-8E59-4F114055163D}"/>
              </a:ext>
            </a:extLst>
          </p:cNvPr>
          <p:cNvCxnSpPr>
            <a:cxnSpLocks/>
          </p:cNvCxnSpPr>
          <p:nvPr/>
        </p:nvCxnSpPr>
        <p:spPr>
          <a:xfrm>
            <a:off x="4087575" y="4356796"/>
            <a:ext cx="3809280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Left Brace 95">
            <a:extLst>
              <a:ext uri="{FF2B5EF4-FFF2-40B4-BE49-F238E27FC236}">
                <a16:creationId xmlns:a16="http://schemas.microsoft.com/office/drawing/2014/main" id="{C293BF31-767B-4D63-9B50-A1753D8C0B34}"/>
              </a:ext>
            </a:extLst>
          </p:cNvPr>
          <p:cNvSpPr/>
          <p:nvPr/>
        </p:nvSpPr>
        <p:spPr>
          <a:xfrm>
            <a:off x="3918654" y="3858930"/>
            <a:ext cx="86557" cy="438240"/>
          </a:xfrm>
          <a:prstGeom prst="leftBrace">
            <a:avLst>
              <a:gd name="adj1" fmla="val 6152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32FC9C-D5C8-4D5F-AFF7-233FCBB94CAF}"/>
              </a:ext>
            </a:extLst>
          </p:cNvPr>
          <p:cNvCxnSpPr>
            <a:cxnSpLocks/>
          </p:cNvCxnSpPr>
          <p:nvPr/>
        </p:nvCxnSpPr>
        <p:spPr>
          <a:xfrm>
            <a:off x="3993187" y="3814479"/>
            <a:ext cx="3939935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7756BCF-E843-4EAA-B61E-8133E87C5F0F}"/>
              </a:ext>
            </a:extLst>
          </p:cNvPr>
          <p:cNvSpPr txBox="1"/>
          <p:nvPr/>
        </p:nvSpPr>
        <p:spPr>
          <a:xfrm>
            <a:off x="2990169" y="3804799"/>
            <a:ext cx="100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One-way link delay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A757F84-A91F-4568-8E3F-40ED576BE7BB}"/>
              </a:ext>
            </a:extLst>
          </p:cNvPr>
          <p:cNvSpPr txBox="1"/>
          <p:nvPr/>
        </p:nvSpPr>
        <p:spPr>
          <a:xfrm>
            <a:off x="8170936" y="4349819"/>
            <a:ext cx="74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Link RTT</a:t>
            </a:r>
          </a:p>
        </p:txBody>
      </p:sp>
      <p:sp>
        <p:nvSpPr>
          <p:cNvPr id="100" name="Left Brace 99">
            <a:extLst>
              <a:ext uri="{FF2B5EF4-FFF2-40B4-BE49-F238E27FC236}">
                <a16:creationId xmlns:a16="http://schemas.microsoft.com/office/drawing/2014/main" id="{97D4541E-E61A-4B44-8AB3-D03D93CA0377}"/>
              </a:ext>
            </a:extLst>
          </p:cNvPr>
          <p:cNvSpPr/>
          <p:nvPr/>
        </p:nvSpPr>
        <p:spPr>
          <a:xfrm>
            <a:off x="2922380" y="4480948"/>
            <a:ext cx="45719" cy="305175"/>
          </a:xfrm>
          <a:prstGeom prst="leftBrace">
            <a:avLst>
              <a:gd name="adj1" fmla="val 6152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8F43D83-F2AC-445F-BA04-D875E9CD0AB3}"/>
              </a:ext>
            </a:extLst>
          </p:cNvPr>
          <p:cNvSpPr txBox="1"/>
          <p:nvPr/>
        </p:nvSpPr>
        <p:spPr>
          <a:xfrm>
            <a:off x="2115440" y="4493735"/>
            <a:ext cx="1072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Process</a:t>
            </a:r>
          </a:p>
          <a:p>
            <a:r>
              <a:rPr lang="en-US" sz="1600" dirty="0"/>
              <a:t>-</a:t>
            </a:r>
            <a:r>
              <a:rPr lang="en-US" sz="1600" dirty="0" err="1"/>
              <a:t>ing</a:t>
            </a:r>
            <a:r>
              <a:rPr lang="en-US" sz="1600" dirty="0"/>
              <a:t> delay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B91FDB-A256-43E1-ACC3-F5926701B43C}"/>
              </a:ext>
            </a:extLst>
          </p:cNvPr>
          <p:cNvCxnSpPr>
            <a:cxnSpLocks/>
          </p:cNvCxnSpPr>
          <p:nvPr/>
        </p:nvCxnSpPr>
        <p:spPr>
          <a:xfrm>
            <a:off x="4017040" y="4400116"/>
            <a:ext cx="0" cy="463872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3D83BC7-540A-4709-ADC9-70954C60156C}"/>
              </a:ext>
            </a:extLst>
          </p:cNvPr>
          <p:cNvCxnSpPr>
            <a:cxnSpLocks/>
          </p:cNvCxnSpPr>
          <p:nvPr/>
        </p:nvCxnSpPr>
        <p:spPr>
          <a:xfrm>
            <a:off x="7933121" y="3900504"/>
            <a:ext cx="0" cy="1487395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F9E05C52-69C1-4197-A1A0-88ACD4FCD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Dual TAP Measurements (Modbus)</a:t>
            </a:r>
          </a:p>
        </p:txBody>
      </p:sp>
    </p:spTree>
    <p:extLst>
      <p:ext uri="{BB962C8B-B14F-4D97-AF65-F5344CB8AC3E}">
        <p14:creationId xmlns:p14="http://schemas.microsoft.com/office/powerpoint/2010/main" val="3463791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6AD05-D884-4734-B449-FA22E2E7B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Results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F315C-F6CD-47EF-89D2-003A5D253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One-way link transmission delay</a:t>
            </a:r>
          </a:p>
          <a:p>
            <a:pPr lvl="1"/>
            <a:r>
              <a:rPr lang="en-US" dirty="0"/>
              <a:t>First 40 minutes in a 100-part production : </a:t>
            </a:r>
          </a:p>
          <a:p>
            <a:pPr lvl="2"/>
            <a:r>
              <a:rPr lang="en-US" dirty="0"/>
              <a:t>Average end-to-end (SUP-OPT) delay: </a:t>
            </a:r>
            <a:r>
              <a:rPr lang="en-US" altLang="en-US" dirty="0"/>
              <a:t>65.94914005236618 us</a:t>
            </a:r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031A0922-270B-4487-8264-C169B30C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377" y="238539"/>
            <a:ext cx="39433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0EA4141A-9C9F-48E5-B9F2-53FC45759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22" y="3714453"/>
            <a:ext cx="382905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6C6EAEE6-98D7-46E4-941B-2B3CC1C76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319" y="3756355"/>
            <a:ext cx="37052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846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D5FA1178-9C6E-49ED-BD1C-B0CA69CC5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860" y="2597434"/>
            <a:ext cx="636488" cy="44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CCAE6F-FFD2-4AAC-BC9B-6C9B8FBC4519}"/>
              </a:ext>
            </a:extLst>
          </p:cNvPr>
          <p:cNvCxnSpPr>
            <a:cxnSpLocks/>
          </p:cNvCxnSpPr>
          <p:nvPr/>
        </p:nvCxnSpPr>
        <p:spPr>
          <a:xfrm>
            <a:off x="4087575" y="3177287"/>
            <a:ext cx="0" cy="2232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F9FAA8-393E-4593-A354-B28D904D4942}"/>
              </a:ext>
            </a:extLst>
          </p:cNvPr>
          <p:cNvCxnSpPr>
            <a:cxnSpLocks/>
          </p:cNvCxnSpPr>
          <p:nvPr/>
        </p:nvCxnSpPr>
        <p:spPr>
          <a:xfrm>
            <a:off x="7847156" y="3177287"/>
            <a:ext cx="0" cy="22138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1C031D-EC34-4A7B-8E6B-B0397CA74494}"/>
              </a:ext>
            </a:extLst>
          </p:cNvPr>
          <p:cNvSpPr txBox="1"/>
          <p:nvPr/>
        </p:nvSpPr>
        <p:spPr>
          <a:xfrm>
            <a:off x="2374423" y="1941226"/>
            <a:ext cx="1286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PLC</a:t>
            </a:r>
          </a:p>
          <a:p>
            <a:r>
              <a:rPr lang="en-US" sz="1600" dirty="0"/>
              <a:t>(Supervisor)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0C0656-CB2B-42B9-9E08-A50A4BCC851F}"/>
              </a:ext>
            </a:extLst>
          </p:cNvPr>
          <p:cNvCxnSpPr>
            <a:cxnSpLocks/>
          </p:cNvCxnSpPr>
          <p:nvPr/>
        </p:nvCxnSpPr>
        <p:spPr>
          <a:xfrm flipH="1">
            <a:off x="3026871" y="3243506"/>
            <a:ext cx="5820028" cy="7987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51F0E2-F7B3-4262-958C-1C5AA36C6780}"/>
              </a:ext>
            </a:extLst>
          </p:cNvPr>
          <p:cNvSpPr txBox="1"/>
          <p:nvPr/>
        </p:nvSpPr>
        <p:spPr>
          <a:xfrm rot="21182309">
            <a:off x="3994288" y="3432040"/>
            <a:ext cx="3097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ADS Request (Read/Write)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CEA572-2FFE-43B1-80E4-E4B6D0E5D6F8}"/>
              </a:ext>
            </a:extLst>
          </p:cNvPr>
          <p:cNvCxnSpPr>
            <a:cxnSpLocks/>
          </p:cNvCxnSpPr>
          <p:nvPr/>
        </p:nvCxnSpPr>
        <p:spPr>
          <a:xfrm>
            <a:off x="3026869" y="4306036"/>
            <a:ext cx="5820030" cy="768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A6F2329-2947-4CB7-A425-8A3583B4B9EF}"/>
              </a:ext>
            </a:extLst>
          </p:cNvPr>
          <p:cNvSpPr txBox="1"/>
          <p:nvPr/>
        </p:nvSpPr>
        <p:spPr>
          <a:xfrm rot="491553">
            <a:off x="5123515" y="4389350"/>
            <a:ext cx="2041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ADS Response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70338-EB59-48FE-A15A-59798A74FAE9}"/>
              </a:ext>
            </a:extLst>
          </p:cNvPr>
          <p:cNvSpPr txBox="1"/>
          <p:nvPr/>
        </p:nvSpPr>
        <p:spPr>
          <a:xfrm>
            <a:off x="8722986" y="1887195"/>
            <a:ext cx="1103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PLC</a:t>
            </a:r>
          </a:p>
          <a:p>
            <a:r>
              <a:rPr lang="en-US" sz="1600" dirty="0"/>
              <a:t>(CNC x)</a:t>
            </a:r>
          </a:p>
        </p:txBody>
      </p:sp>
      <p:pic>
        <p:nvPicPr>
          <p:cNvPr id="19" name="Picture 4" descr="Image result for wireshark">
            <a:extLst>
              <a:ext uri="{FF2B5EF4-FFF2-40B4-BE49-F238E27FC236}">
                <a16:creationId xmlns:a16="http://schemas.microsoft.com/office/drawing/2014/main" id="{25B3739D-FA8F-494C-B07B-00C7ECEA5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790" y="1956991"/>
            <a:ext cx="318244" cy="31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806138-CF27-4635-B4BC-0B47C4DB35B5}"/>
              </a:ext>
            </a:extLst>
          </p:cNvPr>
          <p:cNvSpPr txBox="1"/>
          <p:nvPr/>
        </p:nvSpPr>
        <p:spPr>
          <a:xfrm>
            <a:off x="4814860" y="1671349"/>
            <a:ext cx="167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Network analyzer</a:t>
            </a:r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E000E57B-719A-4713-923C-CF9BBFD5B349}"/>
              </a:ext>
            </a:extLst>
          </p:cNvPr>
          <p:cNvSpPr/>
          <p:nvPr/>
        </p:nvSpPr>
        <p:spPr>
          <a:xfrm>
            <a:off x="5188999" y="2533058"/>
            <a:ext cx="1671445" cy="553518"/>
          </a:xfrm>
          <a:prstGeom prst="clou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B8AE29-36BA-4B87-812E-16E804D31ABE}"/>
              </a:ext>
            </a:extLst>
          </p:cNvPr>
          <p:cNvSpPr txBox="1"/>
          <p:nvPr/>
        </p:nvSpPr>
        <p:spPr>
          <a:xfrm>
            <a:off x="5337694" y="2617139"/>
            <a:ext cx="1374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Lab Network</a:t>
            </a:r>
          </a:p>
        </p:txBody>
      </p:sp>
      <p:pic>
        <p:nvPicPr>
          <p:cNvPr id="27" name="Picture 2" descr="https://www.viavisolutions.com/sites/default/files/styles/product_detail_image_v2/public/main-images/aggregator-10-100-1000-tap.png?itok=wucLjYQ_">
            <a:extLst>
              <a:ext uri="{FF2B5EF4-FFF2-40B4-BE49-F238E27FC236}">
                <a16:creationId xmlns:a16="http://schemas.microsoft.com/office/drawing/2014/main" id="{6C539CB1-6AD6-4380-B458-326D5E79A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873" y="2753923"/>
            <a:ext cx="636489" cy="1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D0E59E-EEAD-4E22-A4F2-7DA299F29C70}"/>
              </a:ext>
            </a:extLst>
          </p:cNvPr>
          <p:cNvCxnSpPr>
            <a:cxnSpLocks/>
          </p:cNvCxnSpPr>
          <p:nvPr/>
        </p:nvCxnSpPr>
        <p:spPr>
          <a:xfrm>
            <a:off x="3026871" y="3177287"/>
            <a:ext cx="0" cy="22321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D8DE6A7-6909-4485-BA84-A7A8303F5FE6}"/>
              </a:ext>
            </a:extLst>
          </p:cNvPr>
          <p:cNvCxnSpPr>
            <a:cxnSpLocks/>
          </p:cNvCxnSpPr>
          <p:nvPr/>
        </p:nvCxnSpPr>
        <p:spPr>
          <a:xfrm>
            <a:off x="8846900" y="3154057"/>
            <a:ext cx="0" cy="22126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0CE18C-BCAB-427E-AD59-DB5248A51AE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315348" y="2818821"/>
            <a:ext cx="37998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5FCE1F8-A46E-4BAF-8357-2D82814E90AE}"/>
              </a:ext>
            </a:extLst>
          </p:cNvPr>
          <p:cNvCxnSpPr>
            <a:cxnSpLocks/>
          </p:cNvCxnSpPr>
          <p:nvPr/>
        </p:nvCxnSpPr>
        <p:spPr>
          <a:xfrm flipV="1">
            <a:off x="4490157" y="2805685"/>
            <a:ext cx="543610" cy="5038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6EA600-4154-41DA-BFCE-98854E3751CA}"/>
              </a:ext>
            </a:extLst>
          </p:cNvPr>
          <p:cNvCxnSpPr>
            <a:cxnSpLocks/>
          </p:cNvCxnSpPr>
          <p:nvPr/>
        </p:nvCxnSpPr>
        <p:spPr>
          <a:xfrm>
            <a:off x="7005099" y="2821868"/>
            <a:ext cx="170416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23B2167-5462-440E-8CF1-E2086D35FDD8}"/>
              </a:ext>
            </a:extLst>
          </p:cNvPr>
          <p:cNvCxnSpPr>
            <a:cxnSpLocks/>
          </p:cNvCxnSpPr>
          <p:nvPr/>
        </p:nvCxnSpPr>
        <p:spPr>
          <a:xfrm flipV="1">
            <a:off x="4122685" y="2124626"/>
            <a:ext cx="1175553" cy="56350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46577741-11D1-47AA-9F2D-D78B31C1D9A8}"/>
              </a:ext>
            </a:extLst>
          </p:cNvPr>
          <p:cNvSpPr txBox="1"/>
          <p:nvPr/>
        </p:nvSpPr>
        <p:spPr>
          <a:xfrm>
            <a:off x="3724422" y="2428437"/>
            <a:ext cx="684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1E6075F-09DB-4F18-9BF7-CB3711656FB2}"/>
              </a:ext>
            </a:extLst>
          </p:cNvPr>
          <p:cNvSpPr txBox="1"/>
          <p:nvPr/>
        </p:nvSpPr>
        <p:spPr>
          <a:xfrm rot="16200000">
            <a:off x="2537649" y="4858658"/>
            <a:ext cx="716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Time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45F892-30FC-4EC0-AE63-FA9B05F2F95F}"/>
              </a:ext>
            </a:extLst>
          </p:cNvPr>
          <p:cNvSpPr txBox="1"/>
          <p:nvPr/>
        </p:nvSpPr>
        <p:spPr>
          <a:xfrm>
            <a:off x="9077253" y="3868706"/>
            <a:ext cx="1117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Application</a:t>
            </a:r>
          </a:p>
          <a:p>
            <a:r>
              <a:rPr lang="en-US" sz="1600" dirty="0"/>
              <a:t>Round-trip time (RTT)</a:t>
            </a:r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78C700B6-448F-48B4-9586-C8A39C032910}"/>
              </a:ext>
            </a:extLst>
          </p:cNvPr>
          <p:cNvSpPr/>
          <p:nvPr/>
        </p:nvSpPr>
        <p:spPr>
          <a:xfrm rot="10800000">
            <a:off x="7933122" y="3441702"/>
            <a:ext cx="159005" cy="1487395"/>
          </a:xfrm>
          <a:prstGeom prst="leftBrace">
            <a:avLst>
              <a:gd name="adj1" fmla="val 6152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D168FD96-458E-4ACF-B1D2-2F3CCCC771A9}"/>
              </a:ext>
            </a:extLst>
          </p:cNvPr>
          <p:cNvSpPr/>
          <p:nvPr/>
        </p:nvSpPr>
        <p:spPr>
          <a:xfrm rot="10800000">
            <a:off x="8902695" y="3395797"/>
            <a:ext cx="176294" cy="1653949"/>
          </a:xfrm>
          <a:prstGeom prst="leftBrace">
            <a:avLst>
              <a:gd name="adj1" fmla="val 61526"/>
              <a:gd name="adj2" fmla="val 5130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363591-59A8-4962-8E59-4F114055163D}"/>
              </a:ext>
            </a:extLst>
          </p:cNvPr>
          <p:cNvCxnSpPr>
            <a:cxnSpLocks/>
          </p:cNvCxnSpPr>
          <p:nvPr/>
        </p:nvCxnSpPr>
        <p:spPr>
          <a:xfrm>
            <a:off x="4087575" y="3913733"/>
            <a:ext cx="3809280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Left Brace 95">
            <a:extLst>
              <a:ext uri="{FF2B5EF4-FFF2-40B4-BE49-F238E27FC236}">
                <a16:creationId xmlns:a16="http://schemas.microsoft.com/office/drawing/2014/main" id="{C293BF31-767B-4D63-9B50-A1753D8C0B34}"/>
              </a:ext>
            </a:extLst>
          </p:cNvPr>
          <p:cNvSpPr/>
          <p:nvPr/>
        </p:nvSpPr>
        <p:spPr>
          <a:xfrm>
            <a:off x="3918654" y="3415867"/>
            <a:ext cx="86557" cy="438240"/>
          </a:xfrm>
          <a:prstGeom prst="leftBrace">
            <a:avLst>
              <a:gd name="adj1" fmla="val 6152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332FC9C-D5C8-4D5F-AFF7-233FCBB94CAF}"/>
              </a:ext>
            </a:extLst>
          </p:cNvPr>
          <p:cNvCxnSpPr>
            <a:cxnSpLocks/>
          </p:cNvCxnSpPr>
          <p:nvPr/>
        </p:nvCxnSpPr>
        <p:spPr>
          <a:xfrm>
            <a:off x="3993187" y="3371416"/>
            <a:ext cx="3939935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7756BCF-E843-4EAA-B61E-8133E87C5F0F}"/>
              </a:ext>
            </a:extLst>
          </p:cNvPr>
          <p:cNvSpPr txBox="1"/>
          <p:nvPr/>
        </p:nvSpPr>
        <p:spPr>
          <a:xfrm>
            <a:off x="2990169" y="3361736"/>
            <a:ext cx="100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One-way link delay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A757F84-A91F-4568-8E3F-40ED576BE7BB}"/>
              </a:ext>
            </a:extLst>
          </p:cNvPr>
          <p:cNvSpPr txBox="1"/>
          <p:nvPr/>
        </p:nvSpPr>
        <p:spPr>
          <a:xfrm>
            <a:off x="8123229" y="3946511"/>
            <a:ext cx="74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Link RTT</a:t>
            </a:r>
          </a:p>
        </p:txBody>
      </p:sp>
      <p:sp>
        <p:nvSpPr>
          <p:cNvPr id="100" name="Left Brace 99">
            <a:extLst>
              <a:ext uri="{FF2B5EF4-FFF2-40B4-BE49-F238E27FC236}">
                <a16:creationId xmlns:a16="http://schemas.microsoft.com/office/drawing/2014/main" id="{97D4541E-E61A-4B44-8AB3-D03D93CA0377}"/>
              </a:ext>
            </a:extLst>
          </p:cNvPr>
          <p:cNvSpPr/>
          <p:nvPr/>
        </p:nvSpPr>
        <p:spPr>
          <a:xfrm>
            <a:off x="2922380" y="4037885"/>
            <a:ext cx="45719" cy="305175"/>
          </a:xfrm>
          <a:prstGeom prst="leftBrace">
            <a:avLst>
              <a:gd name="adj1" fmla="val 6152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8F43D83-F2AC-445F-BA04-D875E9CD0AB3}"/>
              </a:ext>
            </a:extLst>
          </p:cNvPr>
          <p:cNvSpPr txBox="1"/>
          <p:nvPr/>
        </p:nvSpPr>
        <p:spPr>
          <a:xfrm>
            <a:off x="1932561" y="3946348"/>
            <a:ext cx="1072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Process</a:t>
            </a:r>
          </a:p>
          <a:p>
            <a:r>
              <a:rPr lang="en-US" sz="1600" dirty="0"/>
              <a:t>-</a:t>
            </a:r>
            <a:r>
              <a:rPr lang="en-US" sz="1600" dirty="0" err="1"/>
              <a:t>ing</a:t>
            </a:r>
            <a:r>
              <a:rPr lang="en-US" sz="1600" dirty="0"/>
              <a:t> delay</a:t>
            </a:r>
          </a:p>
        </p:txBody>
      </p:sp>
      <p:pic>
        <p:nvPicPr>
          <p:cNvPr id="39" name="Picture 38" descr="Image result for beckhoff plc cx9020">
            <a:extLst>
              <a:ext uri="{FF2B5EF4-FFF2-40B4-BE49-F238E27FC236}">
                <a16:creationId xmlns:a16="http://schemas.microsoft.com/office/drawing/2014/main" id="{B6D172F1-ED4C-4E39-A195-6E3F26AE4C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20"/>
          <a:stretch/>
        </p:blipFill>
        <p:spPr bwMode="auto">
          <a:xfrm>
            <a:off x="8774281" y="2523842"/>
            <a:ext cx="500499" cy="51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ABB391-0DB8-4B10-A924-44735891CB4D}"/>
              </a:ext>
            </a:extLst>
          </p:cNvPr>
          <p:cNvCxnSpPr>
            <a:cxnSpLocks/>
          </p:cNvCxnSpPr>
          <p:nvPr/>
        </p:nvCxnSpPr>
        <p:spPr>
          <a:xfrm>
            <a:off x="4005211" y="3929233"/>
            <a:ext cx="0" cy="505577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76D6288E-E9E5-46B5-ADBE-54A4FDED8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TAP Measurements (ADS/AMS)</a:t>
            </a:r>
          </a:p>
        </p:txBody>
      </p:sp>
    </p:spTree>
    <p:extLst>
      <p:ext uri="{BB962C8B-B14F-4D97-AF65-F5344CB8AC3E}">
        <p14:creationId xmlns:p14="http://schemas.microsoft.com/office/powerpoint/2010/main" val="72865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5580-F272-471D-8D74-E9C002C2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Trace File Example</a:t>
            </a:r>
          </a:p>
        </p:txBody>
      </p:sp>
      <p:cxnSp>
        <p:nvCxnSpPr>
          <p:cNvPr id="4" name="Connector: Elbow 73">
            <a:extLst>
              <a:ext uri="{FF2B5EF4-FFF2-40B4-BE49-F238E27FC236}">
                <a16:creationId xmlns:a16="http://schemas.microsoft.com/office/drawing/2014/main" id="{CE7F1ACA-5C5F-4C3B-BFD5-2F82FB4AE8F1}"/>
              </a:ext>
            </a:extLst>
          </p:cNvPr>
          <p:cNvCxnSpPr>
            <a:cxnSpLocks/>
          </p:cNvCxnSpPr>
          <p:nvPr/>
        </p:nvCxnSpPr>
        <p:spPr>
          <a:xfrm flipV="1">
            <a:off x="1088457" y="1502352"/>
            <a:ext cx="0" cy="521608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73">
            <a:extLst>
              <a:ext uri="{FF2B5EF4-FFF2-40B4-BE49-F238E27FC236}">
                <a16:creationId xmlns:a16="http://schemas.microsoft.com/office/drawing/2014/main" id="{D153EC71-2D85-4320-9EEF-7A74C6818482}"/>
              </a:ext>
            </a:extLst>
          </p:cNvPr>
          <p:cNvCxnSpPr>
            <a:cxnSpLocks/>
          </p:cNvCxnSpPr>
          <p:nvPr/>
        </p:nvCxnSpPr>
        <p:spPr>
          <a:xfrm flipH="1" flipV="1">
            <a:off x="3167514" y="1451414"/>
            <a:ext cx="46975" cy="519001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Image result for beckhoff plc cx9020">
            <a:extLst>
              <a:ext uri="{FF2B5EF4-FFF2-40B4-BE49-F238E27FC236}">
                <a16:creationId xmlns:a16="http://schemas.microsoft.com/office/drawing/2014/main" id="{6D9271E7-0E04-4334-B3F5-1F55687A5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3240597" y="1280248"/>
            <a:ext cx="426628" cy="4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D0188F20-C316-4C6D-B6B5-42C64239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8" y="1279438"/>
            <a:ext cx="640873" cy="4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3FCDBC-124A-4EEB-B47B-5A335BEBAC21}"/>
              </a:ext>
            </a:extLst>
          </p:cNvPr>
          <p:cNvSpPr/>
          <p:nvPr/>
        </p:nvSpPr>
        <p:spPr>
          <a:xfrm>
            <a:off x="195412" y="2084334"/>
            <a:ext cx="741002" cy="17808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10.10.0.5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8F3C4-D0A1-49BF-AE4D-E9E7AED4872E}"/>
              </a:ext>
            </a:extLst>
          </p:cNvPr>
          <p:cNvSpPr/>
          <p:nvPr/>
        </p:nvSpPr>
        <p:spPr>
          <a:xfrm>
            <a:off x="83509" y="1763388"/>
            <a:ext cx="964809" cy="2482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Supervisor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4CFD917-4D67-421E-98EF-60E9FA2F8F1A}"/>
              </a:ext>
            </a:extLst>
          </p:cNvPr>
          <p:cNvSpPr/>
          <p:nvPr/>
        </p:nvSpPr>
        <p:spPr>
          <a:xfrm>
            <a:off x="3246758" y="2084334"/>
            <a:ext cx="840934" cy="17808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10.10.0.8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31CA24-7094-4316-8F18-6BBED649ED49}"/>
              </a:ext>
            </a:extLst>
          </p:cNvPr>
          <p:cNvSpPr/>
          <p:nvPr/>
        </p:nvSpPr>
        <p:spPr>
          <a:xfrm>
            <a:off x="3214489" y="1790162"/>
            <a:ext cx="633662" cy="2521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CNC_3</a:t>
            </a:r>
          </a:p>
        </p:txBody>
      </p:sp>
      <p:cxnSp>
        <p:nvCxnSpPr>
          <p:cNvPr id="17" name="Connector: Elbow 73">
            <a:extLst>
              <a:ext uri="{FF2B5EF4-FFF2-40B4-BE49-F238E27FC236}">
                <a16:creationId xmlns:a16="http://schemas.microsoft.com/office/drawing/2014/main" id="{8BBDD5E4-3698-48E7-B793-E511DFB28C1E}"/>
              </a:ext>
            </a:extLst>
          </p:cNvPr>
          <p:cNvCxnSpPr>
            <a:cxnSpLocks/>
          </p:cNvCxnSpPr>
          <p:nvPr/>
        </p:nvCxnSpPr>
        <p:spPr>
          <a:xfrm flipV="1">
            <a:off x="1088457" y="2664200"/>
            <a:ext cx="2079057" cy="23300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73">
            <a:extLst>
              <a:ext uri="{FF2B5EF4-FFF2-40B4-BE49-F238E27FC236}">
                <a16:creationId xmlns:a16="http://schemas.microsoft.com/office/drawing/2014/main" id="{0F205519-2BF6-4B66-B4E4-1F4511E2136C}"/>
              </a:ext>
            </a:extLst>
          </p:cNvPr>
          <p:cNvCxnSpPr>
            <a:cxnSpLocks/>
          </p:cNvCxnSpPr>
          <p:nvPr/>
        </p:nvCxnSpPr>
        <p:spPr>
          <a:xfrm flipV="1">
            <a:off x="1088457" y="3251797"/>
            <a:ext cx="2079057" cy="23300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73">
            <a:extLst>
              <a:ext uri="{FF2B5EF4-FFF2-40B4-BE49-F238E27FC236}">
                <a16:creationId xmlns:a16="http://schemas.microsoft.com/office/drawing/2014/main" id="{E5EAA8A2-A8B0-4A31-A2DB-77B1F7B0A9D0}"/>
              </a:ext>
            </a:extLst>
          </p:cNvPr>
          <p:cNvCxnSpPr>
            <a:cxnSpLocks/>
          </p:cNvCxnSpPr>
          <p:nvPr/>
        </p:nvCxnSpPr>
        <p:spPr>
          <a:xfrm flipV="1">
            <a:off x="1088456" y="3877389"/>
            <a:ext cx="2079057" cy="23300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73">
            <a:extLst>
              <a:ext uri="{FF2B5EF4-FFF2-40B4-BE49-F238E27FC236}">
                <a16:creationId xmlns:a16="http://schemas.microsoft.com/office/drawing/2014/main" id="{50D60A54-1FEB-43B4-B0E0-1BC5D0A123A3}"/>
              </a:ext>
            </a:extLst>
          </p:cNvPr>
          <p:cNvCxnSpPr>
            <a:cxnSpLocks/>
          </p:cNvCxnSpPr>
          <p:nvPr/>
        </p:nvCxnSpPr>
        <p:spPr>
          <a:xfrm flipH="1" flipV="1">
            <a:off x="1088455" y="2980611"/>
            <a:ext cx="2126035" cy="14803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73">
            <a:extLst>
              <a:ext uri="{FF2B5EF4-FFF2-40B4-BE49-F238E27FC236}">
                <a16:creationId xmlns:a16="http://schemas.microsoft.com/office/drawing/2014/main" id="{07F89CA3-2DC4-46E7-A578-406F3A8F30BD}"/>
              </a:ext>
            </a:extLst>
          </p:cNvPr>
          <p:cNvCxnSpPr>
            <a:cxnSpLocks/>
          </p:cNvCxnSpPr>
          <p:nvPr/>
        </p:nvCxnSpPr>
        <p:spPr>
          <a:xfrm flipH="1" flipV="1">
            <a:off x="1088455" y="3576695"/>
            <a:ext cx="2126035" cy="14803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73">
            <a:extLst>
              <a:ext uri="{FF2B5EF4-FFF2-40B4-BE49-F238E27FC236}">
                <a16:creationId xmlns:a16="http://schemas.microsoft.com/office/drawing/2014/main" id="{5D701A61-517E-4E7B-A8CD-5C945E3EE839}"/>
              </a:ext>
            </a:extLst>
          </p:cNvPr>
          <p:cNvCxnSpPr>
            <a:cxnSpLocks/>
          </p:cNvCxnSpPr>
          <p:nvPr/>
        </p:nvCxnSpPr>
        <p:spPr>
          <a:xfrm flipH="1" flipV="1">
            <a:off x="1088454" y="4239243"/>
            <a:ext cx="2126035" cy="14803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73">
            <a:extLst>
              <a:ext uri="{FF2B5EF4-FFF2-40B4-BE49-F238E27FC236}">
                <a16:creationId xmlns:a16="http://schemas.microsoft.com/office/drawing/2014/main" id="{1246EB9F-DC99-4829-9D41-CF4336B6C111}"/>
              </a:ext>
            </a:extLst>
          </p:cNvPr>
          <p:cNvCxnSpPr>
            <a:cxnSpLocks/>
          </p:cNvCxnSpPr>
          <p:nvPr/>
        </p:nvCxnSpPr>
        <p:spPr>
          <a:xfrm flipV="1">
            <a:off x="1084218" y="6187949"/>
            <a:ext cx="2115923" cy="26919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73">
            <a:extLst>
              <a:ext uri="{FF2B5EF4-FFF2-40B4-BE49-F238E27FC236}">
                <a16:creationId xmlns:a16="http://schemas.microsoft.com/office/drawing/2014/main" id="{2A14A517-48CE-4ACE-B09B-4CFD42C81A8B}"/>
              </a:ext>
            </a:extLst>
          </p:cNvPr>
          <p:cNvCxnSpPr>
            <a:cxnSpLocks/>
          </p:cNvCxnSpPr>
          <p:nvPr/>
        </p:nvCxnSpPr>
        <p:spPr>
          <a:xfrm flipV="1">
            <a:off x="1084221" y="4918592"/>
            <a:ext cx="2115920" cy="24863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73">
            <a:extLst>
              <a:ext uri="{FF2B5EF4-FFF2-40B4-BE49-F238E27FC236}">
                <a16:creationId xmlns:a16="http://schemas.microsoft.com/office/drawing/2014/main" id="{BA5BFA44-2373-4673-8F4A-9C1FBB4CFEB8}"/>
              </a:ext>
            </a:extLst>
          </p:cNvPr>
          <p:cNvCxnSpPr>
            <a:cxnSpLocks/>
          </p:cNvCxnSpPr>
          <p:nvPr/>
        </p:nvCxnSpPr>
        <p:spPr>
          <a:xfrm flipV="1">
            <a:off x="1084220" y="5547908"/>
            <a:ext cx="2106781" cy="24490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73">
            <a:extLst>
              <a:ext uri="{FF2B5EF4-FFF2-40B4-BE49-F238E27FC236}">
                <a16:creationId xmlns:a16="http://schemas.microsoft.com/office/drawing/2014/main" id="{D341D6EA-87E0-48F9-92C7-70E4F693386D}"/>
              </a:ext>
            </a:extLst>
          </p:cNvPr>
          <p:cNvCxnSpPr>
            <a:cxnSpLocks/>
          </p:cNvCxnSpPr>
          <p:nvPr/>
        </p:nvCxnSpPr>
        <p:spPr>
          <a:xfrm flipH="1" flipV="1">
            <a:off x="1084218" y="4653514"/>
            <a:ext cx="2106787" cy="157556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73">
            <a:extLst>
              <a:ext uri="{FF2B5EF4-FFF2-40B4-BE49-F238E27FC236}">
                <a16:creationId xmlns:a16="http://schemas.microsoft.com/office/drawing/2014/main" id="{F4373C8E-6B3D-40E3-8A9D-99C7F30D34FB}"/>
              </a:ext>
            </a:extLst>
          </p:cNvPr>
          <p:cNvCxnSpPr>
            <a:cxnSpLocks/>
          </p:cNvCxnSpPr>
          <p:nvPr/>
        </p:nvCxnSpPr>
        <p:spPr>
          <a:xfrm flipH="1" flipV="1">
            <a:off x="1084219" y="5259118"/>
            <a:ext cx="2126035" cy="148036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73">
            <a:extLst>
              <a:ext uri="{FF2B5EF4-FFF2-40B4-BE49-F238E27FC236}">
                <a16:creationId xmlns:a16="http://schemas.microsoft.com/office/drawing/2014/main" id="{36379B5C-C359-489C-93CB-0AAFC249C5EA}"/>
              </a:ext>
            </a:extLst>
          </p:cNvPr>
          <p:cNvCxnSpPr>
            <a:cxnSpLocks/>
          </p:cNvCxnSpPr>
          <p:nvPr/>
        </p:nvCxnSpPr>
        <p:spPr>
          <a:xfrm flipH="1" flipV="1">
            <a:off x="1084218" y="5921666"/>
            <a:ext cx="2126035" cy="148036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6DE2246-94C7-449F-AF46-D4D7A2631770}"/>
              </a:ext>
            </a:extLst>
          </p:cNvPr>
          <p:cNvSpPr/>
          <p:nvPr/>
        </p:nvSpPr>
        <p:spPr>
          <a:xfrm>
            <a:off x="1945911" y="2471940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#94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7F4C9C-EBEB-49DF-9035-2D3963A4DB6B}"/>
              </a:ext>
            </a:extLst>
          </p:cNvPr>
          <p:cNvSpPr/>
          <p:nvPr/>
        </p:nvSpPr>
        <p:spPr>
          <a:xfrm>
            <a:off x="2364615" y="2820273"/>
            <a:ext cx="4187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#99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F018A4-C02A-4CFB-8632-39998E32F26F}"/>
              </a:ext>
            </a:extLst>
          </p:cNvPr>
          <p:cNvSpPr/>
          <p:nvPr/>
        </p:nvSpPr>
        <p:spPr>
          <a:xfrm>
            <a:off x="1635318" y="3142237"/>
            <a:ext cx="497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#120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77746A-953D-489F-A8DF-93DCEB18D7C9}"/>
              </a:ext>
            </a:extLst>
          </p:cNvPr>
          <p:cNvSpPr/>
          <p:nvPr/>
        </p:nvSpPr>
        <p:spPr>
          <a:xfrm>
            <a:off x="2353068" y="3430931"/>
            <a:ext cx="497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#121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3A75CD-E39A-4BC0-81B7-CBFCFB9E1F84}"/>
              </a:ext>
            </a:extLst>
          </p:cNvPr>
          <p:cNvSpPr/>
          <p:nvPr/>
        </p:nvSpPr>
        <p:spPr>
          <a:xfrm>
            <a:off x="1599434" y="3753091"/>
            <a:ext cx="497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#138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F229D6D-3595-4D94-91A7-8BD1BEDDA0D4}"/>
              </a:ext>
            </a:extLst>
          </p:cNvPr>
          <p:cNvSpPr/>
          <p:nvPr/>
        </p:nvSpPr>
        <p:spPr>
          <a:xfrm>
            <a:off x="2366921" y="4085849"/>
            <a:ext cx="497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#139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225B64-96A1-4493-94B2-7F9D968954C9}"/>
              </a:ext>
            </a:extLst>
          </p:cNvPr>
          <p:cNvSpPr/>
          <p:nvPr/>
        </p:nvSpPr>
        <p:spPr>
          <a:xfrm>
            <a:off x="1599434" y="4477828"/>
            <a:ext cx="497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#152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5D8FA20-61EE-422F-9435-23B982B4C463}"/>
              </a:ext>
            </a:extLst>
          </p:cNvPr>
          <p:cNvSpPr/>
          <p:nvPr/>
        </p:nvSpPr>
        <p:spPr>
          <a:xfrm>
            <a:off x="2042202" y="4763291"/>
            <a:ext cx="497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#160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BBBB3B-A18D-40A5-9B52-AE5D7202098F}"/>
              </a:ext>
            </a:extLst>
          </p:cNvPr>
          <p:cNvSpPr/>
          <p:nvPr/>
        </p:nvSpPr>
        <p:spPr>
          <a:xfrm>
            <a:off x="1654219" y="5085575"/>
            <a:ext cx="497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#176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F19975-DA0B-42C0-9762-E8C8203E7663}"/>
              </a:ext>
            </a:extLst>
          </p:cNvPr>
          <p:cNvSpPr/>
          <p:nvPr/>
        </p:nvSpPr>
        <p:spPr>
          <a:xfrm>
            <a:off x="2042202" y="5393363"/>
            <a:ext cx="497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#180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CDC9C9-299F-4924-854C-685B8CF7EC8B}"/>
              </a:ext>
            </a:extLst>
          </p:cNvPr>
          <p:cNvSpPr/>
          <p:nvPr/>
        </p:nvSpPr>
        <p:spPr>
          <a:xfrm>
            <a:off x="1652728" y="5716702"/>
            <a:ext cx="497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#199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4996062-0CF2-4CE8-8D8A-57F435605E1E}"/>
              </a:ext>
            </a:extLst>
          </p:cNvPr>
          <p:cNvSpPr/>
          <p:nvPr/>
        </p:nvSpPr>
        <p:spPr>
          <a:xfrm>
            <a:off x="2020187" y="6030329"/>
            <a:ext cx="4972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#204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219635C9-9B14-4297-AB33-7E4C65DFB9F9}"/>
              </a:ext>
            </a:extLst>
          </p:cNvPr>
          <p:cNvSpPr/>
          <p:nvPr/>
        </p:nvSpPr>
        <p:spPr>
          <a:xfrm>
            <a:off x="3453911" y="2610439"/>
            <a:ext cx="341662" cy="1867389"/>
          </a:xfrm>
          <a:prstGeom prst="rightBrace">
            <a:avLst>
              <a:gd name="adj1" fmla="val 6285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B403321-5A28-4F7C-8273-08404D781CC3}"/>
              </a:ext>
            </a:extLst>
          </p:cNvPr>
          <p:cNvSpPr/>
          <p:nvPr/>
        </p:nvSpPr>
        <p:spPr>
          <a:xfrm>
            <a:off x="3921148" y="3220967"/>
            <a:ext cx="1195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CNC Status Update</a:t>
            </a:r>
          </a:p>
          <a:p>
            <a:r>
              <a:rPr lang="en-US" sz="1200" dirty="0"/>
              <a:t>(10 Hz)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3FC6CF-F730-4B05-9662-3DA9CE1B693E}"/>
              </a:ext>
            </a:extLst>
          </p:cNvPr>
          <p:cNvSpPr/>
          <p:nvPr/>
        </p:nvSpPr>
        <p:spPr>
          <a:xfrm>
            <a:off x="6880955" y="811305"/>
            <a:ext cx="18660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STRUCT </a:t>
            </a:r>
            <a:r>
              <a:rPr lang="en-US" sz="1200" dirty="0" err="1"/>
              <a:t>mStaRrpt</a:t>
            </a:r>
            <a:endParaRPr lang="en-US" sz="1200" dirty="0"/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_</a:t>
            </a:r>
            <a:r>
              <a:rPr lang="en-US" sz="1200" dirty="0" err="1"/>
              <a:t>nStaID</a:t>
            </a:r>
            <a:r>
              <a:rPr lang="en-US" sz="1200" dirty="0"/>
              <a:t>: UINT; # 16b</a:t>
            </a:r>
          </a:p>
          <a:p>
            <a:r>
              <a:rPr lang="en-US" sz="1200" dirty="0"/>
              <a:t>    _</a:t>
            </a:r>
            <a:r>
              <a:rPr lang="en-US" sz="1200" dirty="0" err="1"/>
              <a:t>nState</a:t>
            </a:r>
            <a:r>
              <a:rPr lang="en-US" sz="1200" dirty="0"/>
              <a:t>: UINT; # 16b</a:t>
            </a:r>
          </a:p>
          <a:p>
            <a:r>
              <a:rPr lang="en-US" sz="1200" dirty="0"/>
              <a:t>    _</a:t>
            </a:r>
            <a:r>
              <a:rPr lang="en-US" sz="1200" dirty="0" err="1"/>
              <a:t>nCode</a:t>
            </a:r>
            <a:r>
              <a:rPr lang="en-US" sz="1200" dirty="0"/>
              <a:t>: UINT; # 16b</a:t>
            </a:r>
          </a:p>
          <a:p>
            <a:r>
              <a:rPr lang="en-US" sz="1200" dirty="0"/>
              <a:t>    _</a:t>
            </a:r>
            <a:r>
              <a:rPr lang="en-US" sz="1200" dirty="0" err="1"/>
              <a:t>bQueueOn</a:t>
            </a:r>
            <a:r>
              <a:rPr lang="en-US" sz="1200" dirty="0"/>
              <a:t>: BOOL; # 8b</a:t>
            </a:r>
          </a:p>
          <a:p>
            <a:r>
              <a:rPr lang="en-US" sz="1200" dirty="0"/>
              <a:t>}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AA1887-E3B4-4C58-9197-0C53E4942D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70189" y="2499327"/>
          <a:ext cx="6452479" cy="195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52">
                  <a:extLst>
                    <a:ext uri="{9D8B030D-6E8A-4147-A177-3AD203B41FA5}">
                      <a16:colId xmlns:a16="http://schemas.microsoft.com/office/drawing/2014/main" val="2105255566"/>
                    </a:ext>
                  </a:extLst>
                </a:gridCol>
                <a:gridCol w="814943">
                  <a:extLst>
                    <a:ext uri="{9D8B030D-6E8A-4147-A177-3AD203B41FA5}">
                      <a16:colId xmlns:a16="http://schemas.microsoft.com/office/drawing/2014/main" val="816023969"/>
                    </a:ext>
                  </a:extLst>
                </a:gridCol>
                <a:gridCol w="944593">
                  <a:extLst>
                    <a:ext uri="{9D8B030D-6E8A-4147-A177-3AD203B41FA5}">
                      <a16:colId xmlns:a16="http://schemas.microsoft.com/office/drawing/2014/main" val="2848611258"/>
                    </a:ext>
                  </a:extLst>
                </a:gridCol>
                <a:gridCol w="1950171">
                  <a:extLst>
                    <a:ext uri="{9D8B030D-6E8A-4147-A177-3AD203B41FA5}">
                      <a16:colId xmlns:a16="http://schemas.microsoft.com/office/drawing/2014/main" val="91685493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2896605"/>
                    </a:ext>
                  </a:extLst>
                </a:gridCol>
                <a:gridCol w="984020">
                  <a:extLst>
                    <a:ext uri="{9D8B030D-6E8A-4147-A177-3AD203B41FA5}">
                      <a16:colId xmlns:a16="http://schemas.microsoft.com/office/drawing/2014/main" val="2881024733"/>
                    </a:ext>
                  </a:extLst>
                </a:gridCol>
              </a:tblGrid>
              <a:tr h="282048">
                <a:tc>
                  <a:txBody>
                    <a:bodyPr/>
                    <a:lstStyle/>
                    <a:p>
                      <a:r>
                        <a:rPr lang="en-US" sz="1200" dirty="0"/>
                        <a:t>Pkt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State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Invoke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Index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Index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922807"/>
                  </a:ext>
                </a:extLst>
              </a:tr>
              <a:tr h="268008">
                <a:tc>
                  <a:txBody>
                    <a:bodyPr/>
                    <a:lstStyle/>
                    <a:p>
                      <a:r>
                        <a:rPr lang="en-US" sz="1200" dirty="0"/>
                        <a:t>#94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Req.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0xff7d000b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GET_SYMHANDLE_BYNAME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0x0000F003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0x00000000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039396"/>
                  </a:ext>
                </a:extLst>
              </a:tr>
              <a:tr h="282048">
                <a:tc>
                  <a:txBody>
                    <a:bodyPr/>
                    <a:lstStyle/>
                    <a:p>
                      <a:r>
                        <a:rPr lang="en-US" sz="1200" dirty="0"/>
                        <a:t>#99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Resp.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0xff7d000b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30781"/>
                  </a:ext>
                </a:extLst>
              </a:tr>
              <a:tr h="268008">
                <a:tc>
                  <a:txBody>
                    <a:bodyPr/>
                    <a:lstStyle/>
                    <a:p>
                      <a:r>
                        <a:rPr lang="en-US" sz="1200" dirty="0"/>
                        <a:t>#120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Req.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0xff7d000c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RD/WR_SYMVAL_BYNAME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0x0000F005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0x58800039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654316"/>
                  </a:ext>
                </a:extLst>
              </a:tr>
              <a:tr h="282048">
                <a:tc>
                  <a:txBody>
                    <a:bodyPr/>
                    <a:lstStyle/>
                    <a:p>
                      <a:r>
                        <a:rPr lang="en-US" sz="1200" dirty="0"/>
                        <a:t>#121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Resp.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0xff7d000c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71373"/>
                  </a:ext>
                </a:extLst>
              </a:tr>
              <a:tr h="268008">
                <a:tc>
                  <a:txBody>
                    <a:bodyPr/>
                    <a:lstStyle/>
                    <a:p>
                      <a:r>
                        <a:rPr lang="en-US" sz="1200" dirty="0"/>
                        <a:t>#138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Req.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0xff7d000d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RELEASE_SYMHANDLE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0x0000F006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0x58800039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117907"/>
                  </a:ext>
                </a:extLst>
              </a:tr>
              <a:tr h="282048">
                <a:tc>
                  <a:txBody>
                    <a:bodyPr/>
                    <a:lstStyle/>
                    <a:p>
                      <a:r>
                        <a:rPr lang="en-US" sz="1200" dirty="0"/>
                        <a:t>#139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Resp.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0xff7d000d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251820"/>
                  </a:ext>
                </a:extLst>
              </a:tr>
            </a:tbl>
          </a:graphicData>
        </a:graphic>
      </p:graphicFrame>
      <p:sp>
        <p:nvSpPr>
          <p:cNvPr id="58" name="Right Brace 57">
            <a:extLst>
              <a:ext uri="{FF2B5EF4-FFF2-40B4-BE49-F238E27FC236}">
                <a16:creationId xmlns:a16="http://schemas.microsoft.com/office/drawing/2014/main" id="{35FF652E-9B23-4693-8535-8D45AE96C8F9}"/>
              </a:ext>
            </a:extLst>
          </p:cNvPr>
          <p:cNvSpPr/>
          <p:nvPr/>
        </p:nvSpPr>
        <p:spPr>
          <a:xfrm>
            <a:off x="3487544" y="4736667"/>
            <a:ext cx="341662" cy="1867389"/>
          </a:xfrm>
          <a:prstGeom prst="rightBrace">
            <a:avLst>
              <a:gd name="adj1" fmla="val 62851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B47D8F4-950F-4B95-AD6E-30EDFD8188A8}"/>
              </a:ext>
            </a:extLst>
          </p:cNvPr>
          <p:cNvSpPr/>
          <p:nvPr/>
        </p:nvSpPr>
        <p:spPr>
          <a:xfrm>
            <a:off x="3940852" y="5416066"/>
            <a:ext cx="1038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Working zone</a:t>
            </a:r>
          </a:p>
          <a:p>
            <a:r>
              <a:rPr lang="en-US" sz="1200" dirty="0"/>
              <a:t>Safety alert</a:t>
            </a:r>
          </a:p>
          <a:p>
            <a:r>
              <a:rPr lang="en-US" sz="1200" dirty="0"/>
              <a:t>(10 Hz)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7CD628CD-C0B5-423C-86F4-EB47D85FC6D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70189" y="4741126"/>
          <a:ext cx="6452479" cy="195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152">
                  <a:extLst>
                    <a:ext uri="{9D8B030D-6E8A-4147-A177-3AD203B41FA5}">
                      <a16:colId xmlns:a16="http://schemas.microsoft.com/office/drawing/2014/main" val="2105255566"/>
                    </a:ext>
                  </a:extLst>
                </a:gridCol>
                <a:gridCol w="814943">
                  <a:extLst>
                    <a:ext uri="{9D8B030D-6E8A-4147-A177-3AD203B41FA5}">
                      <a16:colId xmlns:a16="http://schemas.microsoft.com/office/drawing/2014/main" val="816023969"/>
                    </a:ext>
                  </a:extLst>
                </a:gridCol>
                <a:gridCol w="944593">
                  <a:extLst>
                    <a:ext uri="{9D8B030D-6E8A-4147-A177-3AD203B41FA5}">
                      <a16:colId xmlns:a16="http://schemas.microsoft.com/office/drawing/2014/main" val="2848611258"/>
                    </a:ext>
                  </a:extLst>
                </a:gridCol>
                <a:gridCol w="1950171">
                  <a:extLst>
                    <a:ext uri="{9D8B030D-6E8A-4147-A177-3AD203B41FA5}">
                      <a16:colId xmlns:a16="http://schemas.microsoft.com/office/drawing/2014/main" val="91685493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2896605"/>
                    </a:ext>
                  </a:extLst>
                </a:gridCol>
                <a:gridCol w="984020">
                  <a:extLst>
                    <a:ext uri="{9D8B030D-6E8A-4147-A177-3AD203B41FA5}">
                      <a16:colId xmlns:a16="http://schemas.microsoft.com/office/drawing/2014/main" val="2881024733"/>
                    </a:ext>
                  </a:extLst>
                </a:gridCol>
              </a:tblGrid>
              <a:tr h="282048">
                <a:tc>
                  <a:txBody>
                    <a:bodyPr/>
                    <a:lstStyle/>
                    <a:p>
                      <a:r>
                        <a:rPr lang="en-US" sz="1200" dirty="0"/>
                        <a:t>Pkt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State Flag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Invoke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Index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Index Offset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922807"/>
                  </a:ext>
                </a:extLst>
              </a:tr>
              <a:tr h="268008">
                <a:tc>
                  <a:txBody>
                    <a:bodyPr/>
                    <a:lstStyle/>
                    <a:p>
                      <a:r>
                        <a:rPr lang="en-US" sz="1200" dirty="0"/>
                        <a:t>#152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Req.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0xff650012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GET_SYMHANDLE_BYNAME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0x0000F003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0x00000000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039396"/>
                  </a:ext>
                </a:extLst>
              </a:tr>
              <a:tr h="282048">
                <a:tc>
                  <a:txBody>
                    <a:bodyPr/>
                    <a:lstStyle/>
                    <a:p>
                      <a:r>
                        <a:rPr lang="en-US" sz="1200" dirty="0"/>
                        <a:t>#160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Resp.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0xff650012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30781"/>
                  </a:ext>
                </a:extLst>
              </a:tr>
              <a:tr h="268008">
                <a:tc>
                  <a:txBody>
                    <a:bodyPr/>
                    <a:lstStyle/>
                    <a:p>
                      <a:r>
                        <a:rPr lang="en-US" sz="1200" dirty="0"/>
                        <a:t>#176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Req.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0xff650013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RD/WR_SYMVAL_BYNAME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0x0000F005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0x340000a1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654316"/>
                  </a:ext>
                </a:extLst>
              </a:tr>
              <a:tr h="282048">
                <a:tc>
                  <a:txBody>
                    <a:bodyPr/>
                    <a:lstStyle/>
                    <a:p>
                      <a:r>
                        <a:rPr lang="en-US" sz="1200" dirty="0"/>
                        <a:t>#180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Resp.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0xff650013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971373"/>
                  </a:ext>
                </a:extLst>
              </a:tr>
              <a:tr h="268008">
                <a:tc>
                  <a:txBody>
                    <a:bodyPr/>
                    <a:lstStyle/>
                    <a:p>
                      <a:r>
                        <a:rPr lang="en-US" sz="1200" dirty="0"/>
                        <a:t>#199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Req.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0xff650014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RELEASE_SYMHANDLE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0x0000F006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0x340000a1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117907"/>
                  </a:ext>
                </a:extLst>
              </a:tr>
              <a:tr h="282048">
                <a:tc>
                  <a:txBody>
                    <a:bodyPr/>
                    <a:lstStyle/>
                    <a:p>
                      <a:r>
                        <a:rPr lang="en-US" sz="1200" dirty="0"/>
                        <a:t>#204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ADS Resp.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0xff650014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251820"/>
                  </a:ext>
                </a:extLst>
              </a:tr>
            </a:tbl>
          </a:graphicData>
        </a:graphic>
      </p:graphicFrame>
      <p:cxnSp>
        <p:nvCxnSpPr>
          <p:cNvPr id="62" name="Connector: Elbow 73">
            <a:extLst>
              <a:ext uri="{FF2B5EF4-FFF2-40B4-BE49-F238E27FC236}">
                <a16:creationId xmlns:a16="http://schemas.microsoft.com/office/drawing/2014/main" id="{44625DAD-5DDB-48E2-9871-67A648BAEC8B}"/>
              </a:ext>
            </a:extLst>
          </p:cNvPr>
          <p:cNvCxnSpPr>
            <a:cxnSpLocks/>
          </p:cNvCxnSpPr>
          <p:nvPr/>
        </p:nvCxnSpPr>
        <p:spPr>
          <a:xfrm flipV="1">
            <a:off x="7614042" y="2873702"/>
            <a:ext cx="1" cy="36185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73">
            <a:extLst>
              <a:ext uri="{FF2B5EF4-FFF2-40B4-BE49-F238E27FC236}">
                <a16:creationId xmlns:a16="http://schemas.microsoft.com/office/drawing/2014/main" id="{78A5E100-6C1F-4DEE-A6B4-3E4410E3979F}"/>
              </a:ext>
            </a:extLst>
          </p:cNvPr>
          <p:cNvCxnSpPr>
            <a:cxnSpLocks/>
          </p:cNvCxnSpPr>
          <p:nvPr/>
        </p:nvCxnSpPr>
        <p:spPr>
          <a:xfrm flipV="1">
            <a:off x="7614041" y="3429000"/>
            <a:ext cx="1" cy="36185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73">
            <a:extLst>
              <a:ext uri="{FF2B5EF4-FFF2-40B4-BE49-F238E27FC236}">
                <a16:creationId xmlns:a16="http://schemas.microsoft.com/office/drawing/2014/main" id="{4CAD6CC9-1CED-40AF-92B4-DDF48D86E437}"/>
              </a:ext>
            </a:extLst>
          </p:cNvPr>
          <p:cNvCxnSpPr>
            <a:cxnSpLocks/>
          </p:cNvCxnSpPr>
          <p:nvPr/>
        </p:nvCxnSpPr>
        <p:spPr>
          <a:xfrm flipV="1">
            <a:off x="7608082" y="3984298"/>
            <a:ext cx="1" cy="36185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73">
            <a:extLst>
              <a:ext uri="{FF2B5EF4-FFF2-40B4-BE49-F238E27FC236}">
                <a16:creationId xmlns:a16="http://schemas.microsoft.com/office/drawing/2014/main" id="{AC1EFE9E-2ED8-402E-BE06-FBA63F62E552}"/>
              </a:ext>
            </a:extLst>
          </p:cNvPr>
          <p:cNvCxnSpPr>
            <a:cxnSpLocks/>
          </p:cNvCxnSpPr>
          <p:nvPr/>
        </p:nvCxnSpPr>
        <p:spPr>
          <a:xfrm flipV="1">
            <a:off x="7602123" y="5094894"/>
            <a:ext cx="1" cy="36185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73">
            <a:extLst>
              <a:ext uri="{FF2B5EF4-FFF2-40B4-BE49-F238E27FC236}">
                <a16:creationId xmlns:a16="http://schemas.microsoft.com/office/drawing/2014/main" id="{31D0D393-61FE-48ED-9280-5B26E2C47622}"/>
              </a:ext>
            </a:extLst>
          </p:cNvPr>
          <p:cNvCxnSpPr>
            <a:cxnSpLocks/>
          </p:cNvCxnSpPr>
          <p:nvPr/>
        </p:nvCxnSpPr>
        <p:spPr>
          <a:xfrm flipV="1">
            <a:off x="7602123" y="5670361"/>
            <a:ext cx="1" cy="36185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73">
            <a:extLst>
              <a:ext uri="{FF2B5EF4-FFF2-40B4-BE49-F238E27FC236}">
                <a16:creationId xmlns:a16="http://schemas.microsoft.com/office/drawing/2014/main" id="{2AA9C269-75A6-4B97-8ECE-347C74CD0FF1}"/>
              </a:ext>
            </a:extLst>
          </p:cNvPr>
          <p:cNvCxnSpPr>
            <a:cxnSpLocks/>
          </p:cNvCxnSpPr>
          <p:nvPr/>
        </p:nvCxnSpPr>
        <p:spPr>
          <a:xfrm flipV="1">
            <a:off x="7614041" y="6242202"/>
            <a:ext cx="1" cy="36185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9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5C5A-30BF-4487-8FE2-9BE19B2E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4C646-5FB5-4C4F-96F3-FFD4E3961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  <a:p>
            <a:r>
              <a:rPr lang="en-US" dirty="0"/>
              <a:t>Test bed overview</a:t>
            </a:r>
          </a:p>
          <a:p>
            <a:r>
              <a:rPr lang="en-US" dirty="0"/>
              <a:t>Initial results</a:t>
            </a:r>
          </a:p>
        </p:txBody>
      </p:sp>
    </p:spTree>
    <p:extLst>
      <p:ext uri="{BB962C8B-B14F-4D97-AF65-F5344CB8AC3E}">
        <p14:creationId xmlns:p14="http://schemas.microsoft.com/office/powerpoint/2010/main" val="183013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3B371-5640-43B5-8462-B3CFB4B4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RTT of CNC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35F7-CD57-4593-B4FB-1FE6C9964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CNC_3 status updates</a:t>
            </a:r>
          </a:p>
          <a:p>
            <a:r>
              <a:rPr lang="en-US" dirty="0"/>
              <a:t>Supervisor response time included</a:t>
            </a:r>
          </a:p>
          <a:p>
            <a:r>
              <a:rPr lang="en-US" dirty="0"/>
              <a:t>First 40 min in a 100-part production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41DAC4-13B9-4000-99A3-44A9D0FCD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6" y="319088"/>
            <a:ext cx="40481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20E3E23-808B-40B8-B834-CE94908F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4" y="3773412"/>
            <a:ext cx="38290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559DC6B-E69C-4A9D-AFF5-5E13825D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7" y="3903510"/>
            <a:ext cx="37052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898CFE8-EA2F-4DB0-BEA2-9A359D9B8770}"/>
              </a:ext>
            </a:extLst>
          </p:cNvPr>
          <p:cNvSpPr/>
          <p:nvPr/>
        </p:nvSpPr>
        <p:spPr>
          <a:xfrm>
            <a:off x="7227736" y="365125"/>
            <a:ext cx="564542" cy="4379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3D9C3-C0B3-4BFF-9C7C-AD37909FC417}"/>
              </a:ext>
            </a:extLst>
          </p:cNvPr>
          <p:cNvSpPr txBox="1"/>
          <p:nvPr/>
        </p:nvSpPr>
        <p:spPr>
          <a:xfrm>
            <a:off x="7589480" y="84128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outlier</a:t>
            </a:r>
          </a:p>
        </p:txBody>
      </p:sp>
    </p:spTree>
    <p:extLst>
      <p:ext uri="{BB962C8B-B14F-4D97-AF65-F5344CB8AC3E}">
        <p14:creationId xmlns:p14="http://schemas.microsoft.com/office/powerpoint/2010/main" val="1401317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A46B8-F973-4D91-AB90-045C99DA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8CFD1-4E52-497E-8F90-630A4E105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bed and data will be released as reference model products for industrial wireless communication studies</a:t>
            </a:r>
          </a:p>
        </p:txBody>
      </p:sp>
    </p:spTree>
    <p:extLst>
      <p:ext uri="{BB962C8B-B14F-4D97-AF65-F5344CB8AC3E}">
        <p14:creationId xmlns:p14="http://schemas.microsoft.com/office/powerpoint/2010/main" val="3445324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F983-3723-4550-B1FD-0AD665D8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B9DAD-5C38-4381-9B7D-B1E5BE1BD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PTP</a:t>
            </a:r>
          </a:p>
          <a:p>
            <a:r>
              <a:rPr lang="en-US" dirty="0"/>
              <a:t>Network topology</a:t>
            </a:r>
          </a:p>
        </p:txBody>
      </p:sp>
    </p:spTree>
    <p:extLst>
      <p:ext uri="{BB962C8B-B14F-4D97-AF65-F5344CB8AC3E}">
        <p14:creationId xmlns:p14="http://schemas.microsoft.com/office/powerpoint/2010/main" val="419663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C79F-63EE-41B7-80BE-9D62C7AB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Measurement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B0EAF-3E47-45B2-A3C7-022F76CE3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F4A23-F77F-4827-B622-7EBBBA99A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92" t="23409" r="10794" b="25177"/>
          <a:stretch/>
        </p:blipFill>
        <p:spPr>
          <a:xfrm>
            <a:off x="77534" y="2931459"/>
            <a:ext cx="5353912" cy="2628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6F83D-948F-474F-8158-31A3B8E4B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5" t="15556" r="16585" b="29411"/>
          <a:stretch/>
        </p:blipFill>
        <p:spPr>
          <a:xfrm>
            <a:off x="5907740" y="2114223"/>
            <a:ext cx="6069105" cy="3774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CB0132-80CC-4263-BA5C-374214841308}"/>
              </a:ext>
            </a:extLst>
          </p:cNvPr>
          <p:cNvSpPr/>
          <p:nvPr/>
        </p:nvSpPr>
        <p:spPr>
          <a:xfrm>
            <a:off x="3783106" y="2931459"/>
            <a:ext cx="1272988" cy="6454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0701C7-BD86-4142-8BC3-AAFA7F2804C0}"/>
              </a:ext>
            </a:extLst>
          </p:cNvPr>
          <p:cNvCxnSpPr>
            <a:cxnSpLocks/>
          </p:cNvCxnSpPr>
          <p:nvPr/>
        </p:nvCxnSpPr>
        <p:spPr>
          <a:xfrm>
            <a:off x="5044140" y="3104576"/>
            <a:ext cx="863600" cy="0"/>
          </a:xfrm>
          <a:prstGeom prst="straightConnector1">
            <a:avLst/>
          </a:pr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500CE7-8B0A-4AC4-86F9-9D29C60266BE}"/>
              </a:ext>
            </a:extLst>
          </p:cNvPr>
          <p:cNvCxnSpPr>
            <a:cxnSpLocks/>
          </p:cNvCxnSpPr>
          <p:nvPr/>
        </p:nvCxnSpPr>
        <p:spPr>
          <a:xfrm>
            <a:off x="9983693" y="2647376"/>
            <a:ext cx="469154" cy="1270200"/>
          </a:xfrm>
          <a:prstGeom prst="straightConnector1">
            <a:avLst/>
          </a:pr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E03589-B419-44B8-B8C1-66E5003BAE0C}"/>
              </a:ext>
            </a:extLst>
          </p:cNvPr>
          <p:cNvSpPr txBox="1"/>
          <p:nvPr/>
        </p:nvSpPr>
        <p:spPr>
          <a:xfrm>
            <a:off x="554408" y="2430762"/>
            <a:ext cx="2369489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HMI 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9D5A3-8C3B-43E5-AD99-FF83B396B558}"/>
              </a:ext>
            </a:extLst>
          </p:cNvPr>
          <p:cNvSpPr txBox="1"/>
          <p:nvPr/>
        </p:nvSpPr>
        <p:spPr>
          <a:xfrm>
            <a:off x="5907740" y="1717790"/>
            <a:ext cx="446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HMI view for measurement configurations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756AD-D06C-4E89-B438-7A25C59AD973}"/>
              </a:ext>
            </a:extLst>
          </p:cNvPr>
          <p:cNvSpPr txBox="1"/>
          <p:nvPr/>
        </p:nvSpPr>
        <p:spPr>
          <a:xfrm>
            <a:off x="9385192" y="5875100"/>
            <a:ext cx="2496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FileOpenSave</a:t>
            </a:r>
            <a:r>
              <a:rPr lang="en-US" dirty="0"/>
              <a:t> dialog box</a:t>
            </a:r>
          </a:p>
        </p:txBody>
      </p:sp>
    </p:spTree>
    <p:extLst>
      <p:ext uri="{BB962C8B-B14F-4D97-AF65-F5344CB8AC3E}">
        <p14:creationId xmlns:p14="http://schemas.microsoft.com/office/powerpoint/2010/main" val="220189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28B5-A103-4325-B7DA-BE381718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Measurement Timing &amp; PTP Sync </a:t>
            </a:r>
          </a:p>
        </p:txBody>
      </p:sp>
      <p:pic>
        <p:nvPicPr>
          <p:cNvPr id="4" name="Picture 6" descr="Image result for meinberg m900 ptp">
            <a:extLst>
              <a:ext uri="{FF2B5EF4-FFF2-40B4-BE49-F238E27FC236}">
                <a16:creationId xmlns:a16="http://schemas.microsoft.com/office/drawing/2014/main" id="{636150EC-FEC7-4114-B3A7-4E60CA16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168" y="3275422"/>
            <a:ext cx="2365103" cy="79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3961B3FE-F320-4E47-81EE-57936C9D1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3" y="3116625"/>
            <a:ext cx="1614835" cy="112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beckhoff el6688">
            <a:extLst>
              <a:ext uri="{FF2B5EF4-FFF2-40B4-BE49-F238E27FC236}">
                <a16:creationId xmlns:a16="http://schemas.microsoft.com/office/drawing/2014/main" id="{881200C7-36A1-464A-85E7-8E674F71C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5"/>
          <a:stretch/>
        </p:blipFill>
        <p:spPr bwMode="auto">
          <a:xfrm>
            <a:off x="3395597" y="3093475"/>
            <a:ext cx="485569" cy="1176168"/>
          </a:xfrm>
          <a:prstGeom prst="rect">
            <a:avLst/>
          </a:prstGeom>
          <a:noFill/>
        </p:spPr>
      </p:pic>
      <p:pic>
        <p:nvPicPr>
          <p:cNvPr id="8" name="Picture 2" descr="Image result for ptp 1588">
            <a:extLst>
              <a:ext uri="{FF2B5EF4-FFF2-40B4-BE49-F238E27FC236}">
                <a16:creationId xmlns:a16="http://schemas.microsoft.com/office/drawing/2014/main" id="{399172F2-6FB4-4522-8CE7-DAD1E854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47" y="1648058"/>
            <a:ext cx="866339" cy="63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isco IE-3000-TC">
            <a:extLst>
              <a:ext uri="{FF2B5EF4-FFF2-40B4-BE49-F238E27FC236}">
                <a16:creationId xmlns:a16="http://schemas.microsoft.com/office/drawing/2014/main" id="{46689870-7FAF-4B3D-A744-12424E819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408" y="2999680"/>
            <a:ext cx="1344778" cy="134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5BB234-8FC3-4F90-A588-6609118071FE}"/>
              </a:ext>
            </a:extLst>
          </p:cNvPr>
          <p:cNvSpPr/>
          <p:nvPr/>
        </p:nvSpPr>
        <p:spPr>
          <a:xfrm>
            <a:off x="9533702" y="4600175"/>
            <a:ext cx="1511406" cy="39168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PTP: 10.10.0.121</a:t>
            </a:r>
          </a:p>
          <a:p>
            <a:pPr algn="ctr"/>
            <a:r>
              <a:rPr lang="en-US" sz="1100" dirty="0">
                <a:solidFill>
                  <a:srgbClr val="00B050"/>
                </a:solidFill>
              </a:rPr>
              <a:t>NTP: 10.10.0.120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C7F1B6-7C86-48E7-B7B3-BBD5A8C09D08}"/>
              </a:ext>
            </a:extLst>
          </p:cNvPr>
          <p:cNvSpPr/>
          <p:nvPr/>
        </p:nvSpPr>
        <p:spPr>
          <a:xfrm>
            <a:off x="9555905" y="4258853"/>
            <a:ext cx="1300018" cy="2548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Grandmaster (GM)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C51B6F-A4F4-46C2-BD8A-01E208827082}"/>
              </a:ext>
            </a:extLst>
          </p:cNvPr>
          <p:cNvSpPr/>
          <p:nvPr/>
        </p:nvSpPr>
        <p:spPr>
          <a:xfrm>
            <a:off x="5733094" y="4489227"/>
            <a:ext cx="1511406" cy="2548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Boundary Clock (BC)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ABD02E-98BE-4ECB-8FDC-9591D19DFE81}"/>
              </a:ext>
            </a:extLst>
          </p:cNvPr>
          <p:cNvSpPr/>
          <p:nvPr/>
        </p:nvSpPr>
        <p:spPr>
          <a:xfrm>
            <a:off x="2882678" y="4411563"/>
            <a:ext cx="1511406" cy="2548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Ordinary Clock (OC)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E63CBE-34F0-4C6F-A5A4-04C5611AD7C6}"/>
              </a:ext>
            </a:extLst>
          </p:cNvPr>
          <p:cNvCxnSpPr>
            <a:cxnSpLocks/>
            <a:stCxn id="4" idx="1"/>
            <a:endCxn id="1026" idx="3"/>
          </p:cNvCxnSpPr>
          <p:nvPr/>
        </p:nvCxnSpPr>
        <p:spPr>
          <a:xfrm flipH="1" flipV="1">
            <a:off x="7161186" y="3672069"/>
            <a:ext cx="1907982" cy="1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608D4C9-916D-4355-AA4B-A95B38A52A82}"/>
              </a:ext>
            </a:extLst>
          </p:cNvPr>
          <p:cNvCxnSpPr>
            <a:cxnSpLocks/>
            <a:stCxn id="1026" idx="1"/>
            <a:endCxn id="7" idx="3"/>
          </p:cNvCxnSpPr>
          <p:nvPr/>
        </p:nvCxnSpPr>
        <p:spPr>
          <a:xfrm flipH="1">
            <a:off x="3881166" y="3672069"/>
            <a:ext cx="1935242" cy="949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8ADB3324-1733-4E3A-829F-FEEF1283248C}"/>
              </a:ext>
            </a:extLst>
          </p:cNvPr>
          <p:cNvSpPr/>
          <p:nvPr/>
        </p:nvSpPr>
        <p:spPr>
          <a:xfrm rot="5400000">
            <a:off x="6743135" y="-655044"/>
            <a:ext cx="380202" cy="6620721"/>
          </a:xfrm>
          <a:prstGeom prst="leftBrace">
            <a:avLst>
              <a:gd name="adj1" fmla="val 6499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FA61523A-F3D6-4DA0-9DF8-1C5EB5CC3A84}"/>
              </a:ext>
            </a:extLst>
          </p:cNvPr>
          <p:cNvSpPr/>
          <p:nvPr/>
        </p:nvSpPr>
        <p:spPr>
          <a:xfrm rot="16200000">
            <a:off x="2338965" y="4031593"/>
            <a:ext cx="380202" cy="2187618"/>
          </a:xfrm>
          <a:prstGeom prst="leftBrace">
            <a:avLst>
              <a:gd name="adj1" fmla="val 64994"/>
              <a:gd name="adj2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pic>
        <p:nvPicPr>
          <p:cNvPr id="2050" name="Picture 2" descr="Image result for ethercat">
            <a:extLst>
              <a:ext uri="{FF2B5EF4-FFF2-40B4-BE49-F238E27FC236}">
                <a16:creationId xmlns:a16="http://schemas.microsoft.com/office/drawing/2014/main" id="{332B6373-FAEC-4587-BD22-A2C20B154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32" y="5500797"/>
            <a:ext cx="1816469" cy="82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97C84E-7A53-4C60-A069-8498D0A70B5D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 flipV="1">
            <a:off x="2309908" y="3678307"/>
            <a:ext cx="1085689" cy="3252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AF6759-2E01-46C3-A6C4-430BDC727835}"/>
              </a:ext>
            </a:extLst>
          </p:cNvPr>
          <p:cNvSpPr txBox="1"/>
          <p:nvPr/>
        </p:nvSpPr>
        <p:spPr>
          <a:xfrm>
            <a:off x="7339468" y="1551088"/>
            <a:ext cx="4094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IEEE 1588-2008 (PTPv2)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End-to-end Delay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IPv4 UDP multicast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DE9C1-3383-4D56-8333-01304FC84CB9}"/>
              </a:ext>
            </a:extLst>
          </p:cNvPr>
          <p:cNvSpPr txBox="1"/>
          <p:nvPr/>
        </p:nvSpPr>
        <p:spPr>
          <a:xfrm>
            <a:off x="3387648" y="5891820"/>
            <a:ext cx="339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EtherCAT</a:t>
            </a:r>
            <a:r>
              <a:rPr lang="en-US" dirty="0"/>
              <a:t> distributed clock (DC)</a:t>
            </a:r>
          </a:p>
        </p:txBody>
      </p:sp>
    </p:spTree>
    <p:extLst>
      <p:ext uri="{BB962C8B-B14F-4D97-AF65-F5344CB8AC3E}">
        <p14:creationId xmlns:p14="http://schemas.microsoft.com/office/powerpoint/2010/main" val="2327441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98586B14-2CF9-40E1-80B7-171378C0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501" y="1786474"/>
            <a:ext cx="640873" cy="4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Image result for beckhoff plc cx9020">
            <a:extLst>
              <a:ext uri="{FF2B5EF4-FFF2-40B4-BE49-F238E27FC236}">
                <a16:creationId xmlns:a16="http://schemas.microsoft.com/office/drawing/2014/main" id="{6CF93833-C162-4DB4-AF59-70095198F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2977075" y="5244263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beckhoff plc cx9020">
            <a:extLst>
              <a:ext uri="{FF2B5EF4-FFF2-40B4-BE49-F238E27FC236}">
                <a16:creationId xmlns:a16="http://schemas.microsoft.com/office/drawing/2014/main" id="{8CD0E74C-9D2E-47C0-A19A-CA36F383D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2947067" y="4616395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beckhoff plc cx9020">
            <a:extLst>
              <a:ext uri="{FF2B5EF4-FFF2-40B4-BE49-F238E27FC236}">
                <a16:creationId xmlns:a16="http://schemas.microsoft.com/office/drawing/2014/main" id="{A5B8499F-D2DA-43AB-9FA4-44F751042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2984573" y="6284364"/>
            <a:ext cx="235877" cy="24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beckhoff plc cx9020">
            <a:extLst>
              <a:ext uri="{FF2B5EF4-FFF2-40B4-BE49-F238E27FC236}">
                <a16:creationId xmlns:a16="http://schemas.microsoft.com/office/drawing/2014/main" id="{34CD0650-299D-4F15-8E56-A3DFF0926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3845535" y="5784685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FD7AE64-59BB-4D52-BA30-454808839541}"/>
              </a:ext>
            </a:extLst>
          </p:cNvPr>
          <p:cNvSpPr/>
          <p:nvPr/>
        </p:nvSpPr>
        <p:spPr>
          <a:xfrm>
            <a:off x="4338087" y="2904137"/>
            <a:ext cx="741002" cy="17808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10.10.0.5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706CEAB-D904-4EF5-AF5A-B9CC2F1C885B}"/>
              </a:ext>
            </a:extLst>
          </p:cNvPr>
          <p:cNvSpPr/>
          <p:nvPr/>
        </p:nvSpPr>
        <p:spPr>
          <a:xfrm>
            <a:off x="2300246" y="2487287"/>
            <a:ext cx="870863" cy="19482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10.20.0.25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3468299-686F-447B-B00B-2B7F187C235B}"/>
              </a:ext>
            </a:extLst>
          </p:cNvPr>
          <p:cNvSpPr/>
          <p:nvPr/>
        </p:nvSpPr>
        <p:spPr>
          <a:xfrm>
            <a:off x="1243468" y="5085080"/>
            <a:ext cx="840934" cy="178086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10.20.0.26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21D9FC2B-56FB-4EB8-9C4C-A7B4FBD20B3E}"/>
              </a:ext>
            </a:extLst>
          </p:cNvPr>
          <p:cNvSpPr/>
          <p:nvPr/>
        </p:nvSpPr>
        <p:spPr>
          <a:xfrm>
            <a:off x="4045225" y="4434393"/>
            <a:ext cx="741002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10.10.0.6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A0AD071-7271-42E5-8F6C-26FB7F59240D}"/>
              </a:ext>
            </a:extLst>
          </p:cNvPr>
          <p:cNvSpPr/>
          <p:nvPr/>
        </p:nvSpPr>
        <p:spPr>
          <a:xfrm>
            <a:off x="4580737" y="5607912"/>
            <a:ext cx="741002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10.10.0.8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025FC363-7AAB-44B6-B62C-7C19BE26B11E}"/>
              </a:ext>
            </a:extLst>
          </p:cNvPr>
          <p:cNvSpPr/>
          <p:nvPr/>
        </p:nvSpPr>
        <p:spPr>
          <a:xfrm>
            <a:off x="4706628" y="6149142"/>
            <a:ext cx="840934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10.10.0.9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5FA37487-BFF8-45A3-A3EE-9B2EAE8937AC}"/>
              </a:ext>
            </a:extLst>
          </p:cNvPr>
          <p:cNvSpPr/>
          <p:nvPr/>
        </p:nvSpPr>
        <p:spPr>
          <a:xfrm>
            <a:off x="4191486" y="5136766"/>
            <a:ext cx="741002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10.10.0.7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9A255E6-6DD7-42AD-9389-716E8217A0DA}"/>
              </a:ext>
            </a:extLst>
          </p:cNvPr>
          <p:cNvSpPr/>
          <p:nvPr/>
        </p:nvSpPr>
        <p:spPr>
          <a:xfrm>
            <a:off x="1669815" y="5939875"/>
            <a:ext cx="906043" cy="357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OPT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Control box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945A7FC-9331-48CA-85B0-BF09AAF2DC6D}"/>
              </a:ext>
            </a:extLst>
          </p:cNvPr>
          <p:cNvSpPr/>
          <p:nvPr/>
        </p:nvSpPr>
        <p:spPr>
          <a:xfrm>
            <a:off x="3295207" y="4673443"/>
            <a:ext cx="587475" cy="20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7865CD0-2D8B-4F4E-9A9B-8C880FA103B4}"/>
              </a:ext>
            </a:extLst>
          </p:cNvPr>
          <p:cNvSpPr/>
          <p:nvPr/>
        </p:nvSpPr>
        <p:spPr>
          <a:xfrm>
            <a:off x="3301146" y="5310211"/>
            <a:ext cx="587475" cy="20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CNC_2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5ED4FBD-B3D7-4ECC-911F-D6E3D83BEF5F}"/>
              </a:ext>
            </a:extLst>
          </p:cNvPr>
          <p:cNvSpPr/>
          <p:nvPr/>
        </p:nvSpPr>
        <p:spPr>
          <a:xfrm>
            <a:off x="4142458" y="5838801"/>
            <a:ext cx="587475" cy="20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CNC_3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2EFB225-82C8-4EFC-A705-FBC0DC89031B}"/>
              </a:ext>
            </a:extLst>
          </p:cNvPr>
          <p:cNvSpPr/>
          <p:nvPr/>
        </p:nvSpPr>
        <p:spPr>
          <a:xfrm>
            <a:off x="3282175" y="6302037"/>
            <a:ext cx="633662" cy="2521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CNC_4</a:t>
            </a:r>
          </a:p>
        </p:txBody>
      </p:sp>
      <p:pic>
        <p:nvPicPr>
          <p:cNvPr id="130" name="Picture 10" descr="Image result for ur3 control box">
            <a:extLst>
              <a:ext uri="{FF2B5EF4-FFF2-40B4-BE49-F238E27FC236}">
                <a16:creationId xmlns:a16="http://schemas.microsoft.com/office/drawing/2014/main" id="{9EAED5CF-2D80-4B5B-81BB-45369C85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283" y="1741843"/>
            <a:ext cx="915234" cy="71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D2FAE81-C876-4031-8556-6C838B2B50A2}"/>
              </a:ext>
            </a:extLst>
          </p:cNvPr>
          <p:cNvSpPr/>
          <p:nvPr/>
        </p:nvSpPr>
        <p:spPr>
          <a:xfrm>
            <a:off x="146145" y="5653858"/>
            <a:ext cx="1038498" cy="3398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OPT_FT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Compute box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761D21D0-374F-4487-A381-6804BE7EE29C}"/>
              </a:ext>
            </a:extLst>
          </p:cNvPr>
          <p:cNvSpPr/>
          <p:nvPr/>
        </p:nvSpPr>
        <p:spPr>
          <a:xfrm>
            <a:off x="578461" y="1440680"/>
            <a:ext cx="859531" cy="18424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10.20.0.15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22BB52BD-298C-40D8-A407-59638E9B241A}"/>
              </a:ext>
            </a:extLst>
          </p:cNvPr>
          <p:cNvSpPr/>
          <p:nvPr/>
        </p:nvSpPr>
        <p:spPr>
          <a:xfrm>
            <a:off x="247948" y="6032035"/>
            <a:ext cx="840934" cy="18898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10.20.0.16</a:t>
            </a:r>
          </a:p>
        </p:txBody>
      </p:sp>
      <p:cxnSp>
        <p:nvCxnSpPr>
          <p:cNvPr id="171" name="Connector: Elbow 73">
            <a:extLst>
              <a:ext uri="{FF2B5EF4-FFF2-40B4-BE49-F238E27FC236}">
                <a16:creationId xmlns:a16="http://schemas.microsoft.com/office/drawing/2014/main" id="{DCC2771A-A953-4CE6-ACF5-580E280E5B53}"/>
              </a:ext>
            </a:extLst>
          </p:cNvPr>
          <p:cNvCxnSpPr>
            <a:cxnSpLocks/>
            <a:stCxn id="133" idx="1"/>
            <a:endCxn id="124" idx="3"/>
          </p:cNvCxnSpPr>
          <p:nvPr/>
        </p:nvCxnSpPr>
        <p:spPr>
          <a:xfrm rot="10800000">
            <a:off x="3882683" y="4776495"/>
            <a:ext cx="753825" cy="290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73">
            <a:extLst>
              <a:ext uri="{FF2B5EF4-FFF2-40B4-BE49-F238E27FC236}">
                <a16:creationId xmlns:a16="http://schemas.microsoft.com/office/drawing/2014/main" id="{E5C195E9-48FD-4FC1-A9EB-8C5C6A214B58}"/>
              </a:ext>
            </a:extLst>
          </p:cNvPr>
          <p:cNvCxnSpPr>
            <a:cxnSpLocks/>
            <a:stCxn id="132" idx="1"/>
            <a:endCxn id="126" idx="3"/>
          </p:cNvCxnSpPr>
          <p:nvPr/>
        </p:nvCxnSpPr>
        <p:spPr>
          <a:xfrm rot="10800000">
            <a:off x="3888621" y="5413263"/>
            <a:ext cx="969374" cy="26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73">
            <a:extLst>
              <a:ext uri="{FF2B5EF4-FFF2-40B4-BE49-F238E27FC236}">
                <a16:creationId xmlns:a16="http://schemas.microsoft.com/office/drawing/2014/main" id="{151F7DD0-FD1D-483A-8903-EB4CD041E648}"/>
              </a:ext>
            </a:extLst>
          </p:cNvPr>
          <p:cNvCxnSpPr>
            <a:cxnSpLocks/>
            <a:stCxn id="131" idx="1"/>
            <a:endCxn id="127" idx="3"/>
          </p:cNvCxnSpPr>
          <p:nvPr/>
        </p:nvCxnSpPr>
        <p:spPr>
          <a:xfrm rot="10800000">
            <a:off x="4729934" y="5941852"/>
            <a:ext cx="442609" cy="31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73">
            <a:extLst>
              <a:ext uri="{FF2B5EF4-FFF2-40B4-BE49-F238E27FC236}">
                <a16:creationId xmlns:a16="http://schemas.microsoft.com/office/drawing/2014/main" id="{60FBE9BC-15FC-4189-9137-B46E685F773C}"/>
              </a:ext>
            </a:extLst>
          </p:cNvPr>
          <p:cNvCxnSpPr>
            <a:cxnSpLocks/>
            <a:stCxn id="129" idx="1"/>
            <a:endCxn id="128" idx="3"/>
          </p:cNvCxnSpPr>
          <p:nvPr/>
        </p:nvCxnSpPr>
        <p:spPr>
          <a:xfrm rot="10800000">
            <a:off x="3915837" y="6428136"/>
            <a:ext cx="1536114" cy="5433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73">
            <a:extLst>
              <a:ext uri="{FF2B5EF4-FFF2-40B4-BE49-F238E27FC236}">
                <a16:creationId xmlns:a16="http://schemas.microsoft.com/office/drawing/2014/main" id="{E779DEF3-AB97-4145-A760-B2A00F91DD55}"/>
              </a:ext>
            </a:extLst>
          </p:cNvPr>
          <p:cNvCxnSpPr>
            <a:cxnSpLocks/>
            <a:stCxn id="113" idx="0"/>
            <a:endCxn id="149" idx="3"/>
          </p:cNvCxnSpPr>
          <p:nvPr/>
        </p:nvCxnSpPr>
        <p:spPr>
          <a:xfrm rot="16200000" flipV="1">
            <a:off x="4650276" y="2094356"/>
            <a:ext cx="172817" cy="80486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B1588BF-4321-4E1B-B9FD-047C9F8DE444}"/>
              </a:ext>
            </a:extLst>
          </p:cNvPr>
          <p:cNvSpPr/>
          <p:nvPr/>
        </p:nvSpPr>
        <p:spPr>
          <a:xfrm>
            <a:off x="3369444" y="2286255"/>
            <a:ext cx="964809" cy="248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Supervisor</a:t>
            </a:r>
          </a:p>
        </p:txBody>
      </p:sp>
      <p:cxnSp>
        <p:nvCxnSpPr>
          <p:cNvPr id="150" name="Connector: Elbow 73">
            <a:extLst>
              <a:ext uri="{FF2B5EF4-FFF2-40B4-BE49-F238E27FC236}">
                <a16:creationId xmlns:a16="http://schemas.microsoft.com/office/drawing/2014/main" id="{3D2952FE-3717-475D-B4C9-E4D6B3042073}"/>
              </a:ext>
            </a:extLst>
          </p:cNvPr>
          <p:cNvCxnSpPr>
            <a:cxnSpLocks/>
            <a:endCxn id="106" idx="3"/>
          </p:cNvCxnSpPr>
          <p:nvPr/>
        </p:nvCxnSpPr>
        <p:spPr>
          <a:xfrm rot="10800000" flipV="1">
            <a:off x="1928369" y="3773598"/>
            <a:ext cx="2982350" cy="560648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6" descr="Image result for meinberg m900 ptp">
            <a:extLst>
              <a:ext uri="{FF2B5EF4-FFF2-40B4-BE49-F238E27FC236}">
                <a16:creationId xmlns:a16="http://schemas.microsoft.com/office/drawing/2014/main" id="{C3B984ED-F640-4165-A448-5CE03A42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662" y="951434"/>
            <a:ext cx="1329004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ptp 1588">
            <a:extLst>
              <a:ext uri="{FF2B5EF4-FFF2-40B4-BE49-F238E27FC236}">
                <a16:creationId xmlns:a16="http://schemas.microsoft.com/office/drawing/2014/main" id="{8E82149C-4450-4967-8874-14A41F43F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52" y="305478"/>
            <a:ext cx="571782" cy="4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eckhoff el6688">
            <a:extLst>
              <a:ext uri="{FF2B5EF4-FFF2-40B4-BE49-F238E27FC236}">
                <a16:creationId xmlns:a16="http://schemas.microsoft.com/office/drawing/2014/main" id="{823E8C57-555B-4133-A096-1D822821E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5"/>
          <a:stretch/>
        </p:blipFill>
        <p:spPr bwMode="auto">
          <a:xfrm>
            <a:off x="5403099" y="874349"/>
            <a:ext cx="485569" cy="561307"/>
          </a:xfrm>
          <a:prstGeom prst="rect">
            <a:avLst/>
          </a:prstGeom>
          <a:noFill/>
        </p:spPr>
      </p:pic>
      <p:cxnSp>
        <p:nvCxnSpPr>
          <p:cNvPr id="82" name="Connector: Elbow 73">
            <a:extLst>
              <a:ext uri="{FF2B5EF4-FFF2-40B4-BE49-F238E27FC236}">
                <a16:creationId xmlns:a16="http://schemas.microsoft.com/office/drawing/2014/main" id="{286132FE-F243-48C6-BEE7-1352EC9A7657}"/>
              </a:ext>
            </a:extLst>
          </p:cNvPr>
          <p:cNvCxnSpPr>
            <a:cxnSpLocks/>
            <a:stCxn id="87" idx="2"/>
          </p:cNvCxnSpPr>
          <p:nvPr/>
        </p:nvCxnSpPr>
        <p:spPr>
          <a:xfrm rot="5400000">
            <a:off x="9659546" y="2243278"/>
            <a:ext cx="1007848" cy="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Image result for ptp 1588">
            <a:extLst>
              <a:ext uri="{FF2B5EF4-FFF2-40B4-BE49-F238E27FC236}">
                <a16:creationId xmlns:a16="http://schemas.microsoft.com/office/drawing/2014/main" id="{2C21A50F-CB69-47E4-B969-6138D5BEB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109" y="459701"/>
            <a:ext cx="538389" cy="39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2DB2E21-6DBC-4564-9D66-577C0DE0B774}"/>
              </a:ext>
            </a:extLst>
          </p:cNvPr>
          <p:cNvSpPr/>
          <p:nvPr/>
        </p:nvSpPr>
        <p:spPr>
          <a:xfrm>
            <a:off x="9513648" y="1484697"/>
            <a:ext cx="1300018" cy="2548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Grandmaster (GM)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D43C73-E7AA-4079-BB0B-24E5EAC10D84}"/>
              </a:ext>
            </a:extLst>
          </p:cNvPr>
          <p:cNvSpPr/>
          <p:nvPr/>
        </p:nvSpPr>
        <p:spPr>
          <a:xfrm>
            <a:off x="10607774" y="2839027"/>
            <a:ext cx="1300018" cy="4559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TSN Switch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Cisco IE-3000-8tc</a:t>
            </a:r>
          </a:p>
        </p:txBody>
      </p:sp>
      <p:cxnSp>
        <p:nvCxnSpPr>
          <p:cNvPr id="89" name="Connector: Elbow 73">
            <a:extLst>
              <a:ext uri="{FF2B5EF4-FFF2-40B4-BE49-F238E27FC236}">
                <a16:creationId xmlns:a16="http://schemas.microsoft.com/office/drawing/2014/main" id="{35D4E1E7-D36D-4172-A96B-B8C794977CD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888668" y="1155003"/>
            <a:ext cx="3946644" cy="1920357"/>
          </a:xfrm>
          <a:prstGeom prst="bentConnector3">
            <a:avLst>
              <a:gd name="adj1" fmla="val 36356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73">
            <a:extLst>
              <a:ext uri="{FF2B5EF4-FFF2-40B4-BE49-F238E27FC236}">
                <a16:creationId xmlns:a16="http://schemas.microsoft.com/office/drawing/2014/main" id="{93C55128-E5DF-421E-B087-56344EF4F42C}"/>
              </a:ext>
            </a:extLst>
          </p:cNvPr>
          <p:cNvCxnSpPr>
            <a:cxnSpLocks/>
            <a:stCxn id="69" idx="3"/>
            <a:endCxn id="2" idx="1"/>
          </p:cNvCxnSpPr>
          <p:nvPr/>
        </p:nvCxnSpPr>
        <p:spPr>
          <a:xfrm flipV="1">
            <a:off x="4251374" y="1155003"/>
            <a:ext cx="1151725" cy="85438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18" descr="Related image">
            <a:extLst>
              <a:ext uri="{FF2B5EF4-FFF2-40B4-BE49-F238E27FC236}">
                <a16:creationId xmlns:a16="http://schemas.microsoft.com/office/drawing/2014/main" id="{0F65DEE1-5184-46CE-835A-DB489B70E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451" y="4615583"/>
            <a:ext cx="674669" cy="67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61184-EDB7-44D8-8D13-28E45AFA7053}"/>
              </a:ext>
            </a:extLst>
          </p:cNvPr>
          <p:cNvSpPr/>
          <p:nvPr/>
        </p:nvSpPr>
        <p:spPr>
          <a:xfrm>
            <a:off x="9788453" y="5222841"/>
            <a:ext cx="783233" cy="189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RIVA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0020163-09EE-48CE-B0B5-EBC79C97FBEC}"/>
              </a:ext>
            </a:extLst>
          </p:cNvPr>
          <p:cNvSpPr/>
          <p:nvPr/>
        </p:nvSpPr>
        <p:spPr>
          <a:xfrm>
            <a:off x="8567833" y="4657799"/>
            <a:ext cx="1045533" cy="22188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10.10.0.91</a:t>
            </a:r>
          </a:p>
        </p:txBody>
      </p:sp>
      <p:pic>
        <p:nvPicPr>
          <p:cNvPr id="107" name="Picture 4" descr="Image result for ubuntu icon">
            <a:extLst>
              <a:ext uri="{FF2B5EF4-FFF2-40B4-BE49-F238E27FC236}">
                <a16:creationId xmlns:a16="http://schemas.microsoft.com/office/drawing/2014/main" id="{9514BF17-960A-4FE8-A480-8D68A3A3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095" y="5181418"/>
            <a:ext cx="306910" cy="3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Connector: Elbow 73">
            <a:extLst>
              <a:ext uri="{FF2B5EF4-FFF2-40B4-BE49-F238E27FC236}">
                <a16:creationId xmlns:a16="http://schemas.microsoft.com/office/drawing/2014/main" id="{DAAF5B13-1997-494C-8824-29A45A93AB4A}"/>
              </a:ext>
            </a:extLst>
          </p:cNvPr>
          <p:cNvCxnSpPr>
            <a:cxnSpLocks/>
            <a:endCxn id="99" idx="0"/>
          </p:cNvCxnSpPr>
          <p:nvPr/>
        </p:nvCxnSpPr>
        <p:spPr>
          <a:xfrm rot="16200000" flipH="1">
            <a:off x="9559908" y="4006705"/>
            <a:ext cx="1212252" cy="550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2" descr="Image result for ptp 1588">
            <a:extLst>
              <a:ext uri="{FF2B5EF4-FFF2-40B4-BE49-F238E27FC236}">
                <a16:creationId xmlns:a16="http://schemas.microsoft.com/office/drawing/2014/main" id="{2A4A60A6-26E9-491C-86AB-3066DEC6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839" y="4918545"/>
            <a:ext cx="510883" cy="37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onnector: Elbow 73">
            <a:extLst>
              <a:ext uri="{FF2B5EF4-FFF2-40B4-BE49-F238E27FC236}">
                <a16:creationId xmlns:a16="http://schemas.microsoft.com/office/drawing/2014/main" id="{893060CE-FA8B-426B-9EDE-C16E9DE581B2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5785436" y="3628656"/>
            <a:ext cx="4046015" cy="1324262"/>
          </a:xfrm>
          <a:prstGeom prst="bentConnector3">
            <a:avLst>
              <a:gd name="adj1" fmla="val 56661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73">
            <a:extLst>
              <a:ext uri="{FF2B5EF4-FFF2-40B4-BE49-F238E27FC236}">
                <a16:creationId xmlns:a16="http://schemas.microsoft.com/office/drawing/2014/main" id="{6B65151C-2502-4E24-833F-C028DD44D744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5701013" y="3898429"/>
            <a:ext cx="4479057" cy="1513752"/>
          </a:xfrm>
          <a:prstGeom prst="bentConnector4">
            <a:avLst>
              <a:gd name="adj1" fmla="val 45628"/>
              <a:gd name="adj2" fmla="val 115102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F2EE839-1DD3-4E7B-9D8F-30C3C83500C1}"/>
              </a:ext>
            </a:extLst>
          </p:cNvPr>
          <p:cNvSpPr txBox="1"/>
          <p:nvPr/>
        </p:nvSpPr>
        <p:spPr>
          <a:xfrm>
            <a:off x="10725028" y="4253252"/>
            <a:ext cx="8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LinuxPTP</a:t>
            </a:r>
            <a:endParaRPr lang="en-US" sz="1400" dirty="0"/>
          </a:p>
        </p:txBody>
      </p:sp>
      <p:pic>
        <p:nvPicPr>
          <p:cNvPr id="2070" name="Picture 6" descr="Related image">
            <a:extLst>
              <a:ext uri="{FF2B5EF4-FFF2-40B4-BE49-F238E27FC236}">
                <a16:creationId xmlns:a16="http://schemas.microsoft.com/office/drawing/2014/main" id="{6C2C6D5F-3521-443B-BA46-76499512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634" y="4194522"/>
            <a:ext cx="360817" cy="36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Related image">
            <a:extLst>
              <a:ext uri="{FF2B5EF4-FFF2-40B4-BE49-F238E27FC236}">
                <a16:creationId xmlns:a16="http://schemas.microsoft.com/office/drawing/2014/main" id="{26E8F28F-A8F0-4210-8928-9622E3B4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694" y="1522295"/>
            <a:ext cx="307778" cy="3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6" descr="Related image">
            <a:extLst>
              <a:ext uri="{FF2B5EF4-FFF2-40B4-BE49-F238E27FC236}">
                <a16:creationId xmlns:a16="http://schemas.microsoft.com/office/drawing/2014/main" id="{416BF3E2-F5D9-4E6E-AB7A-4E33D118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773" y="5336526"/>
            <a:ext cx="338355" cy="33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AEA985D-1207-4653-99C1-45E1A776DA33}"/>
              </a:ext>
            </a:extLst>
          </p:cNvPr>
          <p:cNvSpPr txBox="1"/>
          <p:nvPr/>
        </p:nvSpPr>
        <p:spPr>
          <a:xfrm>
            <a:off x="8582074" y="4369798"/>
            <a:ext cx="101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UR3 RTDE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3E04713-0C0E-46BA-AF2F-8716E7D5D3F6}"/>
              </a:ext>
            </a:extLst>
          </p:cNvPr>
          <p:cNvSpPr txBox="1"/>
          <p:nvPr/>
        </p:nvSpPr>
        <p:spPr>
          <a:xfrm>
            <a:off x="6974835" y="5632015"/>
            <a:ext cx="1113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Wireshark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D99A1E6-D441-4FD1-ABCE-13676D9BAEC0}"/>
              </a:ext>
            </a:extLst>
          </p:cNvPr>
          <p:cNvSpPr txBox="1"/>
          <p:nvPr/>
        </p:nvSpPr>
        <p:spPr>
          <a:xfrm>
            <a:off x="3561834" y="1521641"/>
            <a:ext cx="46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PLC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09C874F3-C804-4E89-BA58-14993D90D487}"/>
              </a:ext>
            </a:extLst>
          </p:cNvPr>
          <p:cNvSpPr/>
          <p:nvPr/>
        </p:nvSpPr>
        <p:spPr>
          <a:xfrm>
            <a:off x="10319485" y="1813557"/>
            <a:ext cx="1319588" cy="2514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PTP: 10.10.0.121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6CAE7C8B-F549-4A2C-962D-7F2544C738BE}"/>
              </a:ext>
            </a:extLst>
          </p:cNvPr>
          <p:cNvSpPr/>
          <p:nvPr/>
        </p:nvSpPr>
        <p:spPr>
          <a:xfrm>
            <a:off x="9128275" y="5717907"/>
            <a:ext cx="1045533" cy="22188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10.10.0.93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2C5526D1-8FB2-42C1-AC66-9130A976F572}"/>
              </a:ext>
            </a:extLst>
          </p:cNvPr>
          <p:cNvSpPr/>
          <p:nvPr/>
        </p:nvSpPr>
        <p:spPr>
          <a:xfrm>
            <a:off x="10667033" y="4617414"/>
            <a:ext cx="1045533" cy="221885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10.10.0.92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715D91F5-D2E7-4996-8EFF-37667094E1EA}"/>
              </a:ext>
            </a:extLst>
          </p:cNvPr>
          <p:cNvSpPr/>
          <p:nvPr/>
        </p:nvSpPr>
        <p:spPr>
          <a:xfrm>
            <a:off x="5232726" y="1771823"/>
            <a:ext cx="850379" cy="24915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10.10.0.51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F8A4DA7-B953-4DB7-AEB7-3091D77642F8}"/>
              </a:ext>
            </a:extLst>
          </p:cNvPr>
          <p:cNvSpPr/>
          <p:nvPr/>
        </p:nvSpPr>
        <p:spPr>
          <a:xfrm>
            <a:off x="5185400" y="1487175"/>
            <a:ext cx="1056036" cy="236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PLC 1588 Term</a:t>
            </a:r>
          </a:p>
        </p:txBody>
      </p:sp>
      <p:pic>
        <p:nvPicPr>
          <p:cNvPr id="156" name="Picture 2" descr="Cisco IE-3000-TC">
            <a:extLst>
              <a:ext uri="{FF2B5EF4-FFF2-40B4-BE49-F238E27FC236}">
                <a16:creationId xmlns:a16="http://schemas.microsoft.com/office/drawing/2014/main" id="{C37BF047-5B30-4015-B29E-4FEDF9BC7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325" y="2450854"/>
            <a:ext cx="1227741" cy="122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1F24DAC1-27EC-45C2-BE5B-7A91863FD1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4508" y="2072026"/>
            <a:ext cx="531186" cy="5014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0B00539B-5F7D-4BEC-9106-CA568BA2B4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417" y="5074759"/>
            <a:ext cx="531186" cy="501400"/>
          </a:xfrm>
          <a:prstGeom prst="rect">
            <a:avLst/>
          </a:prstGeom>
        </p:spPr>
      </p:pic>
      <p:pic>
        <p:nvPicPr>
          <p:cNvPr id="159" name="Picture 10" descr="Image result for ur3 control box">
            <a:extLst>
              <a:ext uri="{FF2B5EF4-FFF2-40B4-BE49-F238E27FC236}">
                <a16:creationId xmlns:a16="http://schemas.microsoft.com/office/drawing/2014/main" id="{56D6923C-2A9C-49C1-8DFA-D5914A00A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18" y="5301047"/>
            <a:ext cx="803211" cy="6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0" name="Connector: Elbow 73">
            <a:extLst>
              <a:ext uri="{FF2B5EF4-FFF2-40B4-BE49-F238E27FC236}">
                <a16:creationId xmlns:a16="http://schemas.microsoft.com/office/drawing/2014/main" id="{BE42832A-93C3-4A77-9074-900D4E7BF3A0}"/>
              </a:ext>
            </a:extLst>
          </p:cNvPr>
          <p:cNvCxnSpPr>
            <a:cxnSpLocks/>
            <a:endCxn id="158" idx="0"/>
          </p:cNvCxnSpPr>
          <p:nvPr/>
        </p:nvCxnSpPr>
        <p:spPr>
          <a:xfrm rot="10800000" flipV="1">
            <a:off x="675011" y="4597547"/>
            <a:ext cx="603781" cy="47721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73">
            <a:extLst>
              <a:ext uri="{FF2B5EF4-FFF2-40B4-BE49-F238E27FC236}">
                <a16:creationId xmlns:a16="http://schemas.microsoft.com/office/drawing/2014/main" id="{93A834D9-6E65-4B5A-9DB6-FD6989F4641E}"/>
              </a:ext>
            </a:extLst>
          </p:cNvPr>
          <p:cNvCxnSpPr>
            <a:cxnSpLocks/>
            <a:stCxn id="106" idx="2"/>
            <a:endCxn id="159" idx="0"/>
          </p:cNvCxnSpPr>
          <p:nvPr/>
        </p:nvCxnSpPr>
        <p:spPr>
          <a:xfrm rot="16200000" flipH="1">
            <a:off x="1554546" y="4708069"/>
            <a:ext cx="638830" cy="54712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or: Elbow 73">
            <a:extLst>
              <a:ext uri="{FF2B5EF4-FFF2-40B4-BE49-F238E27FC236}">
                <a16:creationId xmlns:a16="http://schemas.microsoft.com/office/drawing/2014/main" id="{52D5412F-1A82-47A7-9512-0670972BF63D}"/>
              </a:ext>
            </a:extLst>
          </p:cNvPr>
          <p:cNvCxnSpPr>
            <a:cxnSpLocks/>
          </p:cNvCxnSpPr>
          <p:nvPr/>
        </p:nvCxnSpPr>
        <p:spPr>
          <a:xfrm rot="10800000">
            <a:off x="2021249" y="3494374"/>
            <a:ext cx="2905491" cy="4982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Elbow 73">
            <a:extLst>
              <a:ext uri="{FF2B5EF4-FFF2-40B4-BE49-F238E27FC236}">
                <a16:creationId xmlns:a16="http://schemas.microsoft.com/office/drawing/2014/main" id="{7E254641-8B9D-4D3D-A752-C4A37B396FF5}"/>
              </a:ext>
            </a:extLst>
          </p:cNvPr>
          <p:cNvCxnSpPr>
            <a:cxnSpLocks/>
            <a:stCxn id="157" idx="2"/>
          </p:cNvCxnSpPr>
          <p:nvPr/>
        </p:nvCxnSpPr>
        <p:spPr>
          <a:xfrm rot="16200000" flipH="1">
            <a:off x="764874" y="2788653"/>
            <a:ext cx="920943" cy="490488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73">
            <a:extLst>
              <a:ext uri="{FF2B5EF4-FFF2-40B4-BE49-F238E27FC236}">
                <a16:creationId xmlns:a16="http://schemas.microsoft.com/office/drawing/2014/main" id="{26D97A60-4BBA-4934-8156-F263C7D1580B}"/>
              </a:ext>
            </a:extLst>
          </p:cNvPr>
          <p:cNvCxnSpPr>
            <a:cxnSpLocks/>
            <a:stCxn id="130" idx="2"/>
            <a:endCxn id="96" idx="0"/>
          </p:cNvCxnSpPr>
          <p:nvPr/>
        </p:nvCxnSpPr>
        <p:spPr>
          <a:xfrm rot="5400000">
            <a:off x="1682979" y="2559946"/>
            <a:ext cx="658622" cy="443221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40F3762-8058-47EE-BC0B-5FD417FE6FB8}"/>
              </a:ext>
            </a:extLst>
          </p:cNvPr>
          <p:cNvSpPr/>
          <p:nvPr/>
        </p:nvSpPr>
        <p:spPr>
          <a:xfrm>
            <a:off x="527081" y="1678776"/>
            <a:ext cx="1038498" cy="3398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INS_FT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Compute box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EB71599-81E8-4EA9-AE93-50495229B03D}"/>
              </a:ext>
            </a:extLst>
          </p:cNvPr>
          <p:cNvSpPr/>
          <p:nvPr/>
        </p:nvSpPr>
        <p:spPr>
          <a:xfrm>
            <a:off x="1815484" y="1398815"/>
            <a:ext cx="906043" cy="357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INS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Control box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4F0BB2-FECD-4C77-98AC-0968B86856AD}"/>
              </a:ext>
            </a:extLst>
          </p:cNvPr>
          <p:cNvSpPr/>
          <p:nvPr/>
        </p:nvSpPr>
        <p:spPr>
          <a:xfrm>
            <a:off x="183673" y="3566354"/>
            <a:ext cx="1267020" cy="2431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Kontron Switch</a:t>
            </a:r>
          </a:p>
        </p:txBody>
      </p:sp>
      <p:cxnSp>
        <p:nvCxnSpPr>
          <p:cNvPr id="179" name="Connector: Elbow 73">
            <a:extLst>
              <a:ext uri="{FF2B5EF4-FFF2-40B4-BE49-F238E27FC236}">
                <a16:creationId xmlns:a16="http://schemas.microsoft.com/office/drawing/2014/main" id="{E56A6986-35F8-474A-A780-4ABFD3779D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2174" y="3423762"/>
            <a:ext cx="2363676" cy="1663962"/>
          </a:xfrm>
          <a:prstGeom prst="bentConnector3">
            <a:avLst>
              <a:gd name="adj1" fmla="val 210"/>
            </a:avLst>
          </a:prstGeom>
          <a:ln w="19050">
            <a:solidFill>
              <a:srgbClr val="C00000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297621E2-152B-4B86-A474-EB63320B49C1}"/>
              </a:ext>
            </a:extLst>
          </p:cNvPr>
          <p:cNvSpPr txBox="1"/>
          <p:nvPr/>
        </p:nvSpPr>
        <p:spPr>
          <a:xfrm rot="5400000">
            <a:off x="6006672" y="4575992"/>
            <a:ext cx="156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Port mirroring</a:t>
            </a:r>
          </a:p>
          <a:p>
            <a:r>
              <a:rPr lang="en-US" sz="1400" dirty="0">
                <a:solidFill>
                  <a:srgbClr val="C00000"/>
                </a:solidFill>
              </a:rPr>
              <a:t>(Ingress &amp; Egress)</a:t>
            </a:r>
          </a:p>
        </p:txBody>
      </p:sp>
      <p:pic>
        <p:nvPicPr>
          <p:cNvPr id="94" name="Picture 2" descr="Image result for ptp 1588">
            <a:extLst>
              <a:ext uri="{FF2B5EF4-FFF2-40B4-BE49-F238E27FC236}">
                <a16:creationId xmlns:a16="http://schemas.microsoft.com/office/drawing/2014/main" id="{E414A7C7-193D-4AD1-9FE9-D237DC86C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749" y="2364340"/>
            <a:ext cx="571782" cy="4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itle 1">
            <a:extLst>
              <a:ext uri="{FF2B5EF4-FFF2-40B4-BE49-F238E27FC236}">
                <a16:creationId xmlns:a16="http://schemas.microsoft.com/office/drawing/2014/main" id="{51491BC7-F6FC-45C3-84BD-9D4DF8E82030}"/>
              </a:ext>
            </a:extLst>
          </p:cNvPr>
          <p:cNvSpPr txBox="1">
            <a:spLocks/>
          </p:cNvSpPr>
          <p:nvPr/>
        </p:nvSpPr>
        <p:spPr>
          <a:xfrm>
            <a:off x="362796" y="277703"/>
            <a:ext cx="3742207" cy="6345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Suggested Baseline TSN Topology</a:t>
            </a:r>
          </a:p>
          <a:p>
            <a:r>
              <a:rPr lang="en-US" sz="3600" dirty="0"/>
              <a:t>(Option 1b: 2 UR Subnets)</a:t>
            </a:r>
          </a:p>
        </p:txBody>
      </p:sp>
      <p:pic>
        <p:nvPicPr>
          <p:cNvPr id="96" name="Picture 2" descr="Image result for managed switch icon">
            <a:extLst>
              <a:ext uri="{FF2B5EF4-FFF2-40B4-BE49-F238E27FC236}">
                <a16:creationId xmlns:a16="http://schemas.microsoft.com/office/drawing/2014/main" id="{5F433C2E-5F3D-4D62-98ED-85D4031E4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708" y="3110867"/>
            <a:ext cx="655942" cy="65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Image result for managed switch icon">
            <a:extLst>
              <a:ext uri="{FF2B5EF4-FFF2-40B4-BE49-F238E27FC236}">
                <a16:creationId xmlns:a16="http://schemas.microsoft.com/office/drawing/2014/main" id="{5F4458AD-08A4-4738-B194-E82A7F81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27" y="4006275"/>
            <a:ext cx="655942" cy="65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8588A1DB-8497-4580-B21D-77ECDFB736FB}"/>
              </a:ext>
            </a:extLst>
          </p:cNvPr>
          <p:cNvSpPr/>
          <p:nvPr/>
        </p:nvSpPr>
        <p:spPr>
          <a:xfrm>
            <a:off x="141141" y="4145626"/>
            <a:ext cx="1075146" cy="242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Kontron Switch</a:t>
            </a:r>
          </a:p>
        </p:txBody>
      </p:sp>
      <p:pic>
        <p:nvPicPr>
          <p:cNvPr id="110" name="Picture 2" descr="Image result for managed switch icon">
            <a:extLst>
              <a:ext uri="{FF2B5EF4-FFF2-40B4-BE49-F238E27FC236}">
                <a16:creationId xmlns:a16="http://schemas.microsoft.com/office/drawing/2014/main" id="{A44B4B5D-313C-4DF1-905F-B18013D6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34" y="3290737"/>
            <a:ext cx="655942" cy="65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Image result for intel nuc antenna">
            <a:extLst>
              <a:ext uri="{FF2B5EF4-FFF2-40B4-BE49-F238E27FC236}">
                <a16:creationId xmlns:a16="http://schemas.microsoft.com/office/drawing/2014/main" id="{BE26378C-E3AF-4C50-A424-A4EB5266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93" y="3369563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Image result for intel nuc antenna">
            <a:extLst>
              <a:ext uri="{FF2B5EF4-FFF2-40B4-BE49-F238E27FC236}">
                <a16:creationId xmlns:a16="http://schemas.microsoft.com/office/drawing/2014/main" id="{ED13925F-0AC6-43CC-85BB-DC4D43187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39" y="2583195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Connector: Elbow 73">
            <a:extLst>
              <a:ext uri="{FF2B5EF4-FFF2-40B4-BE49-F238E27FC236}">
                <a16:creationId xmlns:a16="http://schemas.microsoft.com/office/drawing/2014/main" id="{A70F0EFD-FE11-4245-8FF5-6DE051E168D4}"/>
              </a:ext>
            </a:extLst>
          </p:cNvPr>
          <p:cNvCxnSpPr>
            <a:cxnSpLocks/>
            <a:stCxn id="110" idx="0"/>
            <a:endCxn id="113" idx="2"/>
          </p:cNvCxnSpPr>
          <p:nvPr/>
        </p:nvCxnSpPr>
        <p:spPr>
          <a:xfrm rot="16200000" flipV="1">
            <a:off x="5028726" y="2967458"/>
            <a:ext cx="433668" cy="212890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6" descr="Image result for intel nuc antenna">
            <a:extLst>
              <a:ext uri="{FF2B5EF4-FFF2-40B4-BE49-F238E27FC236}">
                <a16:creationId xmlns:a16="http://schemas.microsoft.com/office/drawing/2014/main" id="{419A2640-BFFA-4B7F-86ED-2B5157FCF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046" y="4204098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Image result for intel nuc antenna">
            <a:extLst>
              <a:ext uri="{FF2B5EF4-FFF2-40B4-BE49-F238E27FC236}">
                <a16:creationId xmlns:a16="http://schemas.microsoft.com/office/drawing/2014/main" id="{411B0DC6-43C2-4979-9518-61B68C632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51" y="6345531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Image result for intel nuc antenna">
            <a:extLst>
              <a:ext uri="{FF2B5EF4-FFF2-40B4-BE49-F238E27FC236}">
                <a16:creationId xmlns:a16="http://schemas.microsoft.com/office/drawing/2014/main" id="{D3B8B5E8-0794-4E88-825F-32A80773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542" y="5808081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Image result for intel nuc antenna">
            <a:extLst>
              <a:ext uri="{FF2B5EF4-FFF2-40B4-BE49-F238E27FC236}">
                <a16:creationId xmlns:a16="http://schemas.microsoft.com/office/drawing/2014/main" id="{15F2F85F-24AE-4DDA-8D4E-BC6859D5F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95" y="5278988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6" descr="Image result for intel nuc antenna">
            <a:extLst>
              <a:ext uri="{FF2B5EF4-FFF2-40B4-BE49-F238E27FC236}">
                <a16:creationId xmlns:a16="http://schemas.microsoft.com/office/drawing/2014/main" id="{EEF39C6F-10A3-4E22-95AD-A9DE5F0A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07" y="4642462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Connector: Elbow 73">
            <a:extLst>
              <a:ext uri="{FF2B5EF4-FFF2-40B4-BE49-F238E27FC236}">
                <a16:creationId xmlns:a16="http://schemas.microsoft.com/office/drawing/2014/main" id="{0F0E0FC5-0576-4688-9547-748322ABBDDA}"/>
              </a:ext>
            </a:extLst>
          </p:cNvPr>
          <p:cNvCxnSpPr>
            <a:cxnSpLocks/>
            <a:endCxn id="133" idx="0"/>
          </p:cNvCxnSpPr>
          <p:nvPr/>
        </p:nvCxnSpPr>
        <p:spPr>
          <a:xfrm rot="5400000">
            <a:off x="4644402" y="4180807"/>
            <a:ext cx="667036" cy="2562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73">
            <a:extLst>
              <a:ext uri="{FF2B5EF4-FFF2-40B4-BE49-F238E27FC236}">
                <a16:creationId xmlns:a16="http://schemas.microsoft.com/office/drawing/2014/main" id="{3366DA29-D2E0-49C8-847D-B1A640D4C2DE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549896" y="4523878"/>
            <a:ext cx="1379309" cy="224910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73">
            <a:extLst>
              <a:ext uri="{FF2B5EF4-FFF2-40B4-BE49-F238E27FC236}">
                <a16:creationId xmlns:a16="http://schemas.microsoft.com/office/drawing/2014/main" id="{4DF2E53C-ED9E-46D3-860C-FF50786A67FD}"/>
              </a:ext>
            </a:extLst>
          </p:cNvPr>
          <p:cNvCxnSpPr>
            <a:cxnSpLocks/>
          </p:cNvCxnSpPr>
          <p:nvPr/>
        </p:nvCxnSpPr>
        <p:spPr>
          <a:xfrm rot="5400000">
            <a:off x="4507518" y="4821839"/>
            <a:ext cx="1884900" cy="8758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73">
            <a:extLst>
              <a:ext uri="{FF2B5EF4-FFF2-40B4-BE49-F238E27FC236}">
                <a16:creationId xmlns:a16="http://schemas.microsoft.com/office/drawing/2014/main" id="{BC36A86E-4CE3-4352-A29E-00407BAC40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6871" y="5047629"/>
            <a:ext cx="2296819" cy="9491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73">
            <a:extLst>
              <a:ext uri="{FF2B5EF4-FFF2-40B4-BE49-F238E27FC236}">
                <a16:creationId xmlns:a16="http://schemas.microsoft.com/office/drawing/2014/main" id="{3E43147B-2898-4709-9FBC-7FC540D704EB}"/>
              </a:ext>
            </a:extLst>
          </p:cNvPr>
          <p:cNvCxnSpPr>
            <a:cxnSpLocks/>
          </p:cNvCxnSpPr>
          <p:nvPr/>
        </p:nvCxnSpPr>
        <p:spPr>
          <a:xfrm flipV="1">
            <a:off x="5672343" y="3268429"/>
            <a:ext cx="4104976" cy="14039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A8C2DFA-359A-4124-A041-089453CD90E0}"/>
              </a:ext>
            </a:extLst>
          </p:cNvPr>
          <p:cNvSpPr/>
          <p:nvPr/>
        </p:nvSpPr>
        <p:spPr>
          <a:xfrm>
            <a:off x="3886034" y="3866328"/>
            <a:ext cx="1075146" cy="242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Kontron Switch</a:t>
            </a:r>
          </a:p>
        </p:txBody>
      </p:sp>
    </p:spTree>
    <p:extLst>
      <p:ext uri="{BB962C8B-B14F-4D97-AF65-F5344CB8AC3E}">
        <p14:creationId xmlns:p14="http://schemas.microsoft.com/office/powerpoint/2010/main" val="364076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98586B14-2CF9-40E1-80B7-171378C0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501" y="1786474"/>
            <a:ext cx="640873" cy="4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Image result for beckhoff plc cx9020">
            <a:extLst>
              <a:ext uri="{FF2B5EF4-FFF2-40B4-BE49-F238E27FC236}">
                <a16:creationId xmlns:a16="http://schemas.microsoft.com/office/drawing/2014/main" id="{6CF93833-C162-4DB4-AF59-70095198F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2977075" y="5244263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beckhoff plc cx9020">
            <a:extLst>
              <a:ext uri="{FF2B5EF4-FFF2-40B4-BE49-F238E27FC236}">
                <a16:creationId xmlns:a16="http://schemas.microsoft.com/office/drawing/2014/main" id="{8CD0E74C-9D2E-47C0-A19A-CA36F383D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2947067" y="4616395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beckhoff plc cx9020">
            <a:extLst>
              <a:ext uri="{FF2B5EF4-FFF2-40B4-BE49-F238E27FC236}">
                <a16:creationId xmlns:a16="http://schemas.microsoft.com/office/drawing/2014/main" id="{A5B8499F-D2DA-43AB-9FA4-44F751042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2984573" y="6284364"/>
            <a:ext cx="235877" cy="24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beckhoff plc cx9020">
            <a:extLst>
              <a:ext uri="{FF2B5EF4-FFF2-40B4-BE49-F238E27FC236}">
                <a16:creationId xmlns:a16="http://schemas.microsoft.com/office/drawing/2014/main" id="{34CD0650-299D-4F15-8E56-A3DFF0926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3845535" y="5784685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FD7AE64-59BB-4D52-BA30-454808839541}"/>
              </a:ext>
            </a:extLst>
          </p:cNvPr>
          <p:cNvSpPr/>
          <p:nvPr/>
        </p:nvSpPr>
        <p:spPr>
          <a:xfrm>
            <a:off x="4338087" y="2904137"/>
            <a:ext cx="741002" cy="17808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10.10.0.5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706CEAB-D904-4EF5-AF5A-B9CC2F1C885B}"/>
              </a:ext>
            </a:extLst>
          </p:cNvPr>
          <p:cNvSpPr/>
          <p:nvPr/>
        </p:nvSpPr>
        <p:spPr>
          <a:xfrm>
            <a:off x="1916147" y="3110636"/>
            <a:ext cx="870863" cy="19482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10.20.0.25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3468299-686F-447B-B00B-2B7F187C235B}"/>
              </a:ext>
            </a:extLst>
          </p:cNvPr>
          <p:cNvSpPr/>
          <p:nvPr/>
        </p:nvSpPr>
        <p:spPr>
          <a:xfrm>
            <a:off x="1247812" y="4934999"/>
            <a:ext cx="840934" cy="178086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10.20.0.26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21D9FC2B-56FB-4EB8-9C4C-A7B4FBD20B3E}"/>
              </a:ext>
            </a:extLst>
          </p:cNvPr>
          <p:cNvSpPr/>
          <p:nvPr/>
        </p:nvSpPr>
        <p:spPr>
          <a:xfrm>
            <a:off x="4045225" y="4434393"/>
            <a:ext cx="741002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10.10.0.6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A0AD071-7271-42E5-8F6C-26FB7F59240D}"/>
              </a:ext>
            </a:extLst>
          </p:cNvPr>
          <p:cNvSpPr/>
          <p:nvPr/>
        </p:nvSpPr>
        <p:spPr>
          <a:xfrm>
            <a:off x="4580737" y="5607912"/>
            <a:ext cx="741002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10.10.0.8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025FC363-7AAB-44B6-B62C-7C19BE26B11E}"/>
              </a:ext>
            </a:extLst>
          </p:cNvPr>
          <p:cNvSpPr/>
          <p:nvPr/>
        </p:nvSpPr>
        <p:spPr>
          <a:xfrm>
            <a:off x="4706628" y="6149142"/>
            <a:ext cx="840934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10.10.0.9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5FA37487-BFF8-45A3-A3EE-9B2EAE8937AC}"/>
              </a:ext>
            </a:extLst>
          </p:cNvPr>
          <p:cNvSpPr/>
          <p:nvPr/>
        </p:nvSpPr>
        <p:spPr>
          <a:xfrm>
            <a:off x="4191486" y="5136766"/>
            <a:ext cx="741002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10.10.0.7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9A255E6-6DD7-42AD-9389-716E8217A0DA}"/>
              </a:ext>
            </a:extLst>
          </p:cNvPr>
          <p:cNvSpPr/>
          <p:nvPr/>
        </p:nvSpPr>
        <p:spPr>
          <a:xfrm>
            <a:off x="1669815" y="5939875"/>
            <a:ext cx="906043" cy="357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OPT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Control box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945A7FC-9331-48CA-85B0-BF09AAF2DC6D}"/>
              </a:ext>
            </a:extLst>
          </p:cNvPr>
          <p:cNvSpPr/>
          <p:nvPr/>
        </p:nvSpPr>
        <p:spPr>
          <a:xfrm>
            <a:off x="3295207" y="4673443"/>
            <a:ext cx="587475" cy="20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7865CD0-2D8B-4F4E-9A9B-8C880FA103B4}"/>
              </a:ext>
            </a:extLst>
          </p:cNvPr>
          <p:cNvSpPr/>
          <p:nvPr/>
        </p:nvSpPr>
        <p:spPr>
          <a:xfrm>
            <a:off x="3301146" y="5310211"/>
            <a:ext cx="587475" cy="20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CNC_2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5ED4FBD-B3D7-4ECC-911F-D6E3D83BEF5F}"/>
              </a:ext>
            </a:extLst>
          </p:cNvPr>
          <p:cNvSpPr/>
          <p:nvPr/>
        </p:nvSpPr>
        <p:spPr>
          <a:xfrm>
            <a:off x="4142458" y="5838801"/>
            <a:ext cx="587475" cy="20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CNC_3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2EFB225-82C8-4EFC-A705-FBC0DC89031B}"/>
              </a:ext>
            </a:extLst>
          </p:cNvPr>
          <p:cNvSpPr/>
          <p:nvPr/>
        </p:nvSpPr>
        <p:spPr>
          <a:xfrm>
            <a:off x="3282175" y="6302037"/>
            <a:ext cx="633662" cy="2521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CNC_4</a:t>
            </a:r>
          </a:p>
        </p:txBody>
      </p:sp>
      <p:pic>
        <p:nvPicPr>
          <p:cNvPr id="130" name="Picture 10" descr="Image result for ur3 control box">
            <a:extLst>
              <a:ext uri="{FF2B5EF4-FFF2-40B4-BE49-F238E27FC236}">
                <a16:creationId xmlns:a16="http://schemas.microsoft.com/office/drawing/2014/main" id="{9EAED5CF-2D80-4B5B-81BB-45369C85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283" y="1741843"/>
            <a:ext cx="915234" cy="71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D2FAE81-C876-4031-8556-6C838B2B50A2}"/>
              </a:ext>
            </a:extLst>
          </p:cNvPr>
          <p:cNvSpPr/>
          <p:nvPr/>
        </p:nvSpPr>
        <p:spPr>
          <a:xfrm>
            <a:off x="146145" y="5653858"/>
            <a:ext cx="1038498" cy="3398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OPT_FT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Compute box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761D21D0-374F-4487-A381-6804BE7EE29C}"/>
              </a:ext>
            </a:extLst>
          </p:cNvPr>
          <p:cNvSpPr/>
          <p:nvPr/>
        </p:nvSpPr>
        <p:spPr>
          <a:xfrm>
            <a:off x="578461" y="1440680"/>
            <a:ext cx="859531" cy="18424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10.20.0.15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22BB52BD-298C-40D8-A407-59638E9B241A}"/>
              </a:ext>
            </a:extLst>
          </p:cNvPr>
          <p:cNvSpPr/>
          <p:nvPr/>
        </p:nvSpPr>
        <p:spPr>
          <a:xfrm>
            <a:off x="247948" y="6032035"/>
            <a:ext cx="840934" cy="18898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10.20.0.16</a:t>
            </a:r>
          </a:p>
        </p:txBody>
      </p:sp>
      <p:cxnSp>
        <p:nvCxnSpPr>
          <p:cNvPr id="171" name="Connector: Elbow 73">
            <a:extLst>
              <a:ext uri="{FF2B5EF4-FFF2-40B4-BE49-F238E27FC236}">
                <a16:creationId xmlns:a16="http://schemas.microsoft.com/office/drawing/2014/main" id="{DCC2771A-A953-4CE6-ACF5-580E280E5B53}"/>
              </a:ext>
            </a:extLst>
          </p:cNvPr>
          <p:cNvCxnSpPr>
            <a:cxnSpLocks/>
            <a:stCxn id="133" idx="1"/>
            <a:endCxn id="124" idx="3"/>
          </p:cNvCxnSpPr>
          <p:nvPr/>
        </p:nvCxnSpPr>
        <p:spPr>
          <a:xfrm rot="10800000">
            <a:off x="3882683" y="4776495"/>
            <a:ext cx="753825" cy="290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73">
            <a:extLst>
              <a:ext uri="{FF2B5EF4-FFF2-40B4-BE49-F238E27FC236}">
                <a16:creationId xmlns:a16="http://schemas.microsoft.com/office/drawing/2014/main" id="{E5C195E9-48FD-4FC1-A9EB-8C5C6A214B58}"/>
              </a:ext>
            </a:extLst>
          </p:cNvPr>
          <p:cNvCxnSpPr>
            <a:cxnSpLocks/>
            <a:stCxn id="132" idx="1"/>
            <a:endCxn id="126" idx="3"/>
          </p:cNvCxnSpPr>
          <p:nvPr/>
        </p:nvCxnSpPr>
        <p:spPr>
          <a:xfrm rot="10800000">
            <a:off x="3888621" y="5413263"/>
            <a:ext cx="969374" cy="26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73">
            <a:extLst>
              <a:ext uri="{FF2B5EF4-FFF2-40B4-BE49-F238E27FC236}">
                <a16:creationId xmlns:a16="http://schemas.microsoft.com/office/drawing/2014/main" id="{151F7DD0-FD1D-483A-8903-EB4CD041E648}"/>
              </a:ext>
            </a:extLst>
          </p:cNvPr>
          <p:cNvCxnSpPr>
            <a:cxnSpLocks/>
            <a:stCxn id="131" idx="1"/>
            <a:endCxn id="127" idx="3"/>
          </p:cNvCxnSpPr>
          <p:nvPr/>
        </p:nvCxnSpPr>
        <p:spPr>
          <a:xfrm rot="10800000">
            <a:off x="4729934" y="5941852"/>
            <a:ext cx="442609" cy="31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73">
            <a:extLst>
              <a:ext uri="{FF2B5EF4-FFF2-40B4-BE49-F238E27FC236}">
                <a16:creationId xmlns:a16="http://schemas.microsoft.com/office/drawing/2014/main" id="{60FBE9BC-15FC-4189-9137-B46E685F773C}"/>
              </a:ext>
            </a:extLst>
          </p:cNvPr>
          <p:cNvCxnSpPr>
            <a:cxnSpLocks/>
            <a:stCxn id="129" idx="1"/>
            <a:endCxn id="128" idx="3"/>
          </p:cNvCxnSpPr>
          <p:nvPr/>
        </p:nvCxnSpPr>
        <p:spPr>
          <a:xfrm rot="10800000">
            <a:off x="3915837" y="6428136"/>
            <a:ext cx="1536114" cy="5433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73">
            <a:extLst>
              <a:ext uri="{FF2B5EF4-FFF2-40B4-BE49-F238E27FC236}">
                <a16:creationId xmlns:a16="http://schemas.microsoft.com/office/drawing/2014/main" id="{E779DEF3-AB97-4145-A760-B2A00F91DD55}"/>
              </a:ext>
            </a:extLst>
          </p:cNvPr>
          <p:cNvCxnSpPr>
            <a:cxnSpLocks/>
            <a:stCxn id="113" idx="0"/>
            <a:endCxn id="149" idx="3"/>
          </p:cNvCxnSpPr>
          <p:nvPr/>
        </p:nvCxnSpPr>
        <p:spPr>
          <a:xfrm rot="16200000" flipV="1">
            <a:off x="4650276" y="2094356"/>
            <a:ext cx="172817" cy="804862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B1588BF-4321-4E1B-B9FD-047C9F8DE444}"/>
              </a:ext>
            </a:extLst>
          </p:cNvPr>
          <p:cNvSpPr/>
          <p:nvPr/>
        </p:nvSpPr>
        <p:spPr>
          <a:xfrm>
            <a:off x="3369444" y="2286255"/>
            <a:ext cx="964809" cy="248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Supervisor</a:t>
            </a:r>
          </a:p>
        </p:txBody>
      </p:sp>
      <p:cxnSp>
        <p:nvCxnSpPr>
          <p:cNvPr id="150" name="Connector: Elbow 73">
            <a:extLst>
              <a:ext uri="{FF2B5EF4-FFF2-40B4-BE49-F238E27FC236}">
                <a16:creationId xmlns:a16="http://schemas.microsoft.com/office/drawing/2014/main" id="{3D2952FE-3717-475D-B4C9-E4D6B3042073}"/>
              </a:ext>
            </a:extLst>
          </p:cNvPr>
          <p:cNvCxnSpPr>
            <a:cxnSpLocks/>
            <a:endCxn id="106" idx="3"/>
          </p:cNvCxnSpPr>
          <p:nvPr/>
        </p:nvCxnSpPr>
        <p:spPr>
          <a:xfrm rot="10800000">
            <a:off x="1928370" y="3593104"/>
            <a:ext cx="3114919" cy="25609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6" descr="Image result for meinberg m900 ptp">
            <a:extLst>
              <a:ext uri="{FF2B5EF4-FFF2-40B4-BE49-F238E27FC236}">
                <a16:creationId xmlns:a16="http://schemas.microsoft.com/office/drawing/2014/main" id="{C3B984ED-F640-4165-A448-5CE03A42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662" y="951434"/>
            <a:ext cx="1329004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ptp 1588">
            <a:extLst>
              <a:ext uri="{FF2B5EF4-FFF2-40B4-BE49-F238E27FC236}">
                <a16:creationId xmlns:a16="http://schemas.microsoft.com/office/drawing/2014/main" id="{8E82149C-4450-4967-8874-14A41F43F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52" y="305478"/>
            <a:ext cx="571782" cy="4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eckhoff el6688">
            <a:extLst>
              <a:ext uri="{FF2B5EF4-FFF2-40B4-BE49-F238E27FC236}">
                <a16:creationId xmlns:a16="http://schemas.microsoft.com/office/drawing/2014/main" id="{823E8C57-555B-4133-A096-1D822821E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5"/>
          <a:stretch/>
        </p:blipFill>
        <p:spPr bwMode="auto">
          <a:xfrm>
            <a:off x="5403099" y="874349"/>
            <a:ext cx="485569" cy="561307"/>
          </a:xfrm>
          <a:prstGeom prst="rect">
            <a:avLst/>
          </a:prstGeom>
          <a:noFill/>
        </p:spPr>
      </p:pic>
      <p:cxnSp>
        <p:nvCxnSpPr>
          <p:cNvPr id="82" name="Connector: Elbow 73">
            <a:extLst>
              <a:ext uri="{FF2B5EF4-FFF2-40B4-BE49-F238E27FC236}">
                <a16:creationId xmlns:a16="http://schemas.microsoft.com/office/drawing/2014/main" id="{286132FE-F243-48C6-BEE7-1352EC9A7657}"/>
              </a:ext>
            </a:extLst>
          </p:cNvPr>
          <p:cNvCxnSpPr>
            <a:cxnSpLocks/>
            <a:stCxn id="87" idx="2"/>
          </p:cNvCxnSpPr>
          <p:nvPr/>
        </p:nvCxnSpPr>
        <p:spPr>
          <a:xfrm rot="5400000">
            <a:off x="9659546" y="2243278"/>
            <a:ext cx="1007848" cy="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Image result for ptp 1588">
            <a:extLst>
              <a:ext uri="{FF2B5EF4-FFF2-40B4-BE49-F238E27FC236}">
                <a16:creationId xmlns:a16="http://schemas.microsoft.com/office/drawing/2014/main" id="{2C21A50F-CB69-47E4-B969-6138D5BEB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109" y="459701"/>
            <a:ext cx="538389" cy="39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2DB2E21-6DBC-4564-9D66-577C0DE0B774}"/>
              </a:ext>
            </a:extLst>
          </p:cNvPr>
          <p:cNvSpPr/>
          <p:nvPr/>
        </p:nvSpPr>
        <p:spPr>
          <a:xfrm>
            <a:off x="9513648" y="1484697"/>
            <a:ext cx="1300018" cy="2548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Grandmaster (GM)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D43C73-E7AA-4079-BB0B-24E5EAC10D84}"/>
              </a:ext>
            </a:extLst>
          </p:cNvPr>
          <p:cNvSpPr/>
          <p:nvPr/>
        </p:nvSpPr>
        <p:spPr>
          <a:xfrm>
            <a:off x="10607774" y="2839027"/>
            <a:ext cx="1300018" cy="4559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TSN Switch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Cisco IE-3000-8tc</a:t>
            </a:r>
          </a:p>
        </p:txBody>
      </p:sp>
      <p:cxnSp>
        <p:nvCxnSpPr>
          <p:cNvPr id="89" name="Connector: Elbow 73">
            <a:extLst>
              <a:ext uri="{FF2B5EF4-FFF2-40B4-BE49-F238E27FC236}">
                <a16:creationId xmlns:a16="http://schemas.microsoft.com/office/drawing/2014/main" id="{35D4E1E7-D36D-4172-A96B-B8C794977CD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888668" y="1155003"/>
            <a:ext cx="3946644" cy="1920357"/>
          </a:xfrm>
          <a:prstGeom prst="bentConnector3">
            <a:avLst>
              <a:gd name="adj1" fmla="val 36356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73">
            <a:extLst>
              <a:ext uri="{FF2B5EF4-FFF2-40B4-BE49-F238E27FC236}">
                <a16:creationId xmlns:a16="http://schemas.microsoft.com/office/drawing/2014/main" id="{93C55128-E5DF-421E-B087-56344EF4F42C}"/>
              </a:ext>
            </a:extLst>
          </p:cNvPr>
          <p:cNvCxnSpPr>
            <a:cxnSpLocks/>
            <a:stCxn id="69" idx="3"/>
            <a:endCxn id="2" idx="1"/>
          </p:cNvCxnSpPr>
          <p:nvPr/>
        </p:nvCxnSpPr>
        <p:spPr>
          <a:xfrm flipV="1">
            <a:off x="4251374" y="1155003"/>
            <a:ext cx="1151725" cy="85438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18" descr="Related image">
            <a:extLst>
              <a:ext uri="{FF2B5EF4-FFF2-40B4-BE49-F238E27FC236}">
                <a16:creationId xmlns:a16="http://schemas.microsoft.com/office/drawing/2014/main" id="{0F65DEE1-5184-46CE-835A-DB489B70E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451" y="4615583"/>
            <a:ext cx="674669" cy="67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61184-EDB7-44D8-8D13-28E45AFA7053}"/>
              </a:ext>
            </a:extLst>
          </p:cNvPr>
          <p:cNvSpPr/>
          <p:nvPr/>
        </p:nvSpPr>
        <p:spPr>
          <a:xfrm>
            <a:off x="9788453" y="5222841"/>
            <a:ext cx="783233" cy="189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RIVA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0020163-09EE-48CE-B0B5-EBC79C97FBEC}"/>
              </a:ext>
            </a:extLst>
          </p:cNvPr>
          <p:cNvSpPr/>
          <p:nvPr/>
        </p:nvSpPr>
        <p:spPr>
          <a:xfrm>
            <a:off x="8567833" y="4657799"/>
            <a:ext cx="1045533" cy="22188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10.10.0.91</a:t>
            </a:r>
          </a:p>
        </p:txBody>
      </p:sp>
      <p:pic>
        <p:nvPicPr>
          <p:cNvPr id="107" name="Picture 4" descr="Image result for ubuntu icon">
            <a:extLst>
              <a:ext uri="{FF2B5EF4-FFF2-40B4-BE49-F238E27FC236}">
                <a16:creationId xmlns:a16="http://schemas.microsoft.com/office/drawing/2014/main" id="{9514BF17-960A-4FE8-A480-8D68A3A3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095" y="5181418"/>
            <a:ext cx="306910" cy="3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Connector: Elbow 73">
            <a:extLst>
              <a:ext uri="{FF2B5EF4-FFF2-40B4-BE49-F238E27FC236}">
                <a16:creationId xmlns:a16="http://schemas.microsoft.com/office/drawing/2014/main" id="{DAAF5B13-1997-494C-8824-29A45A93AB4A}"/>
              </a:ext>
            </a:extLst>
          </p:cNvPr>
          <p:cNvCxnSpPr>
            <a:cxnSpLocks/>
            <a:endCxn id="99" idx="0"/>
          </p:cNvCxnSpPr>
          <p:nvPr/>
        </p:nvCxnSpPr>
        <p:spPr>
          <a:xfrm rot="16200000" flipH="1">
            <a:off x="9559908" y="4006705"/>
            <a:ext cx="1212252" cy="550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2" descr="Image result for ptp 1588">
            <a:extLst>
              <a:ext uri="{FF2B5EF4-FFF2-40B4-BE49-F238E27FC236}">
                <a16:creationId xmlns:a16="http://schemas.microsoft.com/office/drawing/2014/main" id="{2A4A60A6-26E9-491C-86AB-3066DEC6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839" y="4918545"/>
            <a:ext cx="510883" cy="37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onnector: Elbow 73">
            <a:extLst>
              <a:ext uri="{FF2B5EF4-FFF2-40B4-BE49-F238E27FC236}">
                <a16:creationId xmlns:a16="http://schemas.microsoft.com/office/drawing/2014/main" id="{893060CE-FA8B-426B-9EDE-C16E9DE581B2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5785436" y="3628656"/>
            <a:ext cx="4046015" cy="1324262"/>
          </a:xfrm>
          <a:prstGeom prst="bentConnector3">
            <a:avLst>
              <a:gd name="adj1" fmla="val 56661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73">
            <a:extLst>
              <a:ext uri="{FF2B5EF4-FFF2-40B4-BE49-F238E27FC236}">
                <a16:creationId xmlns:a16="http://schemas.microsoft.com/office/drawing/2014/main" id="{6B65151C-2502-4E24-833F-C028DD44D744}"/>
              </a:ext>
            </a:extLst>
          </p:cNvPr>
          <p:cNvCxnSpPr>
            <a:cxnSpLocks/>
            <a:endCxn id="101" idx="2"/>
          </p:cNvCxnSpPr>
          <p:nvPr/>
        </p:nvCxnSpPr>
        <p:spPr>
          <a:xfrm>
            <a:off x="5701013" y="3898429"/>
            <a:ext cx="4479057" cy="1513752"/>
          </a:xfrm>
          <a:prstGeom prst="bentConnector4">
            <a:avLst>
              <a:gd name="adj1" fmla="val 45628"/>
              <a:gd name="adj2" fmla="val 115102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F2EE839-1DD3-4E7B-9D8F-30C3C83500C1}"/>
              </a:ext>
            </a:extLst>
          </p:cNvPr>
          <p:cNvSpPr txBox="1"/>
          <p:nvPr/>
        </p:nvSpPr>
        <p:spPr>
          <a:xfrm>
            <a:off x="10725028" y="4253252"/>
            <a:ext cx="8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LinuxPTP</a:t>
            </a:r>
            <a:endParaRPr lang="en-US" sz="1400" dirty="0"/>
          </a:p>
        </p:txBody>
      </p:sp>
      <p:pic>
        <p:nvPicPr>
          <p:cNvPr id="2070" name="Picture 6" descr="Related image">
            <a:extLst>
              <a:ext uri="{FF2B5EF4-FFF2-40B4-BE49-F238E27FC236}">
                <a16:creationId xmlns:a16="http://schemas.microsoft.com/office/drawing/2014/main" id="{6C2C6D5F-3521-443B-BA46-76499512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403" y="4253252"/>
            <a:ext cx="360817" cy="36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Related image">
            <a:extLst>
              <a:ext uri="{FF2B5EF4-FFF2-40B4-BE49-F238E27FC236}">
                <a16:creationId xmlns:a16="http://schemas.microsoft.com/office/drawing/2014/main" id="{26E8F28F-A8F0-4210-8928-9622E3B4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694" y="1522295"/>
            <a:ext cx="307778" cy="3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6" descr="Related image">
            <a:extLst>
              <a:ext uri="{FF2B5EF4-FFF2-40B4-BE49-F238E27FC236}">
                <a16:creationId xmlns:a16="http://schemas.microsoft.com/office/drawing/2014/main" id="{416BF3E2-F5D9-4E6E-AB7A-4E33D118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57" y="5240936"/>
            <a:ext cx="338355" cy="33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AEA985D-1207-4653-99C1-45E1A776DA33}"/>
              </a:ext>
            </a:extLst>
          </p:cNvPr>
          <p:cNvSpPr txBox="1"/>
          <p:nvPr/>
        </p:nvSpPr>
        <p:spPr>
          <a:xfrm>
            <a:off x="8582074" y="4369798"/>
            <a:ext cx="101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UR3 RTDE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3E04713-0C0E-46BA-AF2F-8716E7D5D3F6}"/>
              </a:ext>
            </a:extLst>
          </p:cNvPr>
          <p:cNvSpPr txBox="1"/>
          <p:nvPr/>
        </p:nvSpPr>
        <p:spPr>
          <a:xfrm>
            <a:off x="6974835" y="5632015"/>
            <a:ext cx="1113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Wireshark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D99A1E6-D441-4FD1-ABCE-13676D9BAEC0}"/>
              </a:ext>
            </a:extLst>
          </p:cNvPr>
          <p:cNvSpPr txBox="1"/>
          <p:nvPr/>
        </p:nvSpPr>
        <p:spPr>
          <a:xfrm>
            <a:off x="3561834" y="1521641"/>
            <a:ext cx="46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PLC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09C874F3-C804-4E89-BA58-14993D90D487}"/>
              </a:ext>
            </a:extLst>
          </p:cNvPr>
          <p:cNvSpPr/>
          <p:nvPr/>
        </p:nvSpPr>
        <p:spPr>
          <a:xfrm>
            <a:off x="10319485" y="1813557"/>
            <a:ext cx="1319588" cy="2514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PTP: 10.10.0.121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6CAE7C8B-F549-4A2C-962D-7F2544C738BE}"/>
              </a:ext>
            </a:extLst>
          </p:cNvPr>
          <p:cNvSpPr/>
          <p:nvPr/>
        </p:nvSpPr>
        <p:spPr>
          <a:xfrm>
            <a:off x="8869088" y="5727858"/>
            <a:ext cx="1045533" cy="22188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10.10.0.93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2C5526D1-8FB2-42C1-AC66-9130A976F572}"/>
              </a:ext>
            </a:extLst>
          </p:cNvPr>
          <p:cNvSpPr/>
          <p:nvPr/>
        </p:nvSpPr>
        <p:spPr>
          <a:xfrm>
            <a:off x="10667033" y="4617414"/>
            <a:ext cx="1045533" cy="221885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10.10.0.92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715D91F5-D2E7-4996-8EFF-37667094E1EA}"/>
              </a:ext>
            </a:extLst>
          </p:cNvPr>
          <p:cNvSpPr/>
          <p:nvPr/>
        </p:nvSpPr>
        <p:spPr>
          <a:xfrm>
            <a:off x="5232726" y="1771823"/>
            <a:ext cx="850379" cy="24915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10.10.0.51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F8A4DA7-B953-4DB7-AEB7-3091D77642F8}"/>
              </a:ext>
            </a:extLst>
          </p:cNvPr>
          <p:cNvSpPr/>
          <p:nvPr/>
        </p:nvSpPr>
        <p:spPr>
          <a:xfrm>
            <a:off x="5185400" y="1487175"/>
            <a:ext cx="1056036" cy="236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PLC 1588 Term</a:t>
            </a:r>
          </a:p>
        </p:txBody>
      </p:sp>
      <p:pic>
        <p:nvPicPr>
          <p:cNvPr id="156" name="Picture 2" descr="Cisco IE-3000-TC">
            <a:extLst>
              <a:ext uri="{FF2B5EF4-FFF2-40B4-BE49-F238E27FC236}">
                <a16:creationId xmlns:a16="http://schemas.microsoft.com/office/drawing/2014/main" id="{C37BF047-5B30-4015-B29E-4FEDF9BC7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325" y="2450854"/>
            <a:ext cx="1227741" cy="122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1F24DAC1-27EC-45C2-BE5B-7A91863FD1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4508" y="2072026"/>
            <a:ext cx="531186" cy="5014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0B00539B-5F7D-4BEC-9106-CA568BA2B4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417" y="5074759"/>
            <a:ext cx="531186" cy="501400"/>
          </a:xfrm>
          <a:prstGeom prst="rect">
            <a:avLst/>
          </a:prstGeom>
        </p:spPr>
      </p:pic>
      <p:pic>
        <p:nvPicPr>
          <p:cNvPr id="159" name="Picture 10" descr="Image result for ur3 control box">
            <a:extLst>
              <a:ext uri="{FF2B5EF4-FFF2-40B4-BE49-F238E27FC236}">
                <a16:creationId xmlns:a16="http://schemas.microsoft.com/office/drawing/2014/main" id="{56D6923C-2A9C-49C1-8DFA-D5914A00A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18" y="5301047"/>
            <a:ext cx="803211" cy="6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0" name="Connector: Elbow 73">
            <a:extLst>
              <a:ext uri="{FF2B5EF4-FFF2-40B4-BE49-F238E27FC236}">
                <a16:creationId xmlns:a16="http://schemas.microsoft.com/office/drawing/2014/main" id="{BE42832A-93C3-4A77-9074-900D4E7BF3A0}"/>
              </a:ext>
            </a:extLst>
          </p:cNvPr>
          <p:cNvCxnSpPr>
            <a:cxnSpLocks/>
            <a:endCxn id="158" idx="0"/>
          </p:cNvCxnSpPr>
          <p:nvPr/>
        </p:nvCxnSpPr>
        <p:spPr>
          <a:xfrm rot="5400000">
            <a:off x="503509" y="4094683"/>
            <a:ext cx="1151578" cy="80857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73">
            <a:extLst>
              <a:ext uri="{FF2B5EF4-FFF2-40B4-BE49-F238E27FC236}">
                <a16:creationId xmlns:a16="http://schemas.microsoft.com/office/drawing/2014/main" id="{93A834D9-6E65-4B5A-9DB6-FD6989F4641E}"/>
              </a:ext>
            </a:extLst>
          </p:cNvPr>
          <p:cNvCxnSpPr>
            <a:cxnSpLocks/>
            <a:stCxn id="121" idx="2"/>
            <a:endCxn id="159" idx="0"/>
          </p:cNvCxnSpPr>
          <p:nvPr/>
        </p:nvCxnSpPr>
        <p:spPr>
          <a:xfrm rot="5400000">
            <a:off x="2048581" y="5081868"/>
            <a:ext cx="318123" cy="12023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Elbow 73">
            <a:extLst>
              <a:ext uri="{FF2B5EF4-FFF2-40B4-BE49-F238E27FC236}">
                <a16:creationId xmlns:a16="http://schemas.microsoft.com/office/drawing/2014/main" id="{7E254641-8B9D-4D3D-A752-C4A37B396FF5}"/>
              </a:ext>
            </a:extLst>
          </p:cNvPr>
          <p:cNvCxnSpPr>
            <a:cxnSpLocks/>
            <a:stCxn id="157" idx="2"/>
            <a:endCxn id="106" idx="1"/>
          </p:cNvCxnSpPr>
          <p:nvPr/>
        </p:nvCxnSpPr>
        <p:spPr>
          <a:xfrm rot="16200000" flipH="1">
            <a:off x="616426" y="2937101"/>
            <a:ext cx="1019677" cy="292326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73">
            <a:extLst>
              <a:ext uri="{FF2B5EF4-FFF2-40B4-BE49-F238E27FC236}">
                <a16:creationId xmlns:a16="http://schemas.microsoft.com/office/drawing/2014/main" id="{26D97A60-4BBA-4934-8156-F263C7D1580B}"/>
              </a:ext>
            </a:extLst>
          </p:cNvPr>
          <p:cNvCxnSpPr>
            <a:cxnSpLocks/>
            <a:stCxn id="130" idx="2"/>
            <a:endCxn id="83" idx="0"/>
          </p:cNvCxnSpPr>
          <p:nvPr/>
        </p:nvCxnSpPr>
        <p:spPr>
          <a:xfrm rot="5400000">
            <a:off x="2056480" y="2589421"/>
            <a:ext cx="314597" cy="4024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40F3762-8058-47EE-BC0B-5FD417FE6FB8}"/>
              </a:ext>
            </a:extLst>
          </p:cNvPr>
          <p:cNvSpPr/>
          <p:nvPr/>
        </p:nvSpPr>
        <p:spPr>
          <a:xfrm>
            <a:off x="527081" y="1678776"/>
            <a:ext cx="1038498" cy="3398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INS_FT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Compute box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EB71599-81E8-4EA9-AE93-50495229B03D}"/>
              </a:ext>
            </a:extLst>
          </p:cNvPr>
          <p:cNvSpPr/>
          <p:nvPr/>
        </p:nvSpPr>
        <p:spPr>
          <a:xfrm>
            <a:off x="1815484" y="1398815"/>
            <a:ext cx="906043" cy="357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INS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Control box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4F0BB2-FECD-4C77-98AC-0968B86856AD}"/>
              </a:ext>
            </a:extLst>
          </p:cNvPr>
          <p:cNvSpPr/>
          <p:nvPr/>
        </p:nvSpPr>
        <p:spPr>
          <a:xfrm>
            <a:off x="180266" y="3691800"/>
            <a:ext cx="1075147" cy="2766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Kontron Switch</a:t>
            </a:r>
          </a:p>
        </p:txBody>
      </p:sp>
      <p:cxnSp>
        <p:nvCxnSpPr>
          <p:cNvPr id="179" name="Connector: Elbow 73">
            <a:extLst>
              <a:ext uri="{FF2B5EF4-FFF2-40B4-BE49-F238E27FC236}">
                <a16:creationId xmlns:a16="http://schemas.microsoft.com/office/drawing/2014/main" id="{E56A6986-35F8-474A-A780-4ABFD3779D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2174" y="3423762"/>
            <a:ext cx="2363676" cy="1663962"/>
          </a:xfrm>
          <a:prstGeom prst="bentConnector3">
            <a:avLst>
              <a:gd name="adj1" fmla="val 210"/>
            </a:avLst>
          </a:prstGeom>
          <a:ln w="19050">
            <a:solidFill>
              <a:srgbClr val="C00000"/>
            </a:solidFill>
            <a:prstDash val="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297621E2-152B-4B86-A474-EB63320B49C1}"/>
              </a:ext>
            </a:extLst>
          </p:cNvPr>
          <p:cNvSpPr txBox="1"/>
          <p:nvPr/>
        </p:nvSpPr>
        <p:spPr>
          <a:xfrm rot="5400000">
            <a:off x="6054763" y="4599053"/>
            <a:ext cx="1567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Port mirroring</a:t>
            </a:r>
          </a:p>
          <a:p>
            <a:r>
              <a:rPr lang="en-US" sz="1400" dirty="0">
                <a:solidFill>
                  <a:srgbClr val="C00000"/>
                </a:solidFill>
              </a:rPr>
              <a:t>(Ingress &amp; Egress)</a:t>
            </a:r>
          </a:p>
        </p:txBody>
      </p:sp>
      <p:pic>
        <p:nvPicPr>
          <p:cNvPr id="94" name="Picture 2" descr="Image result for ptp 1588">
            <a:extLst>
              <a:ext uri="{FF2B5EF4-FFF2-40B4-BE49-F238E27FC236}">
                <a16:creationId xmlns:a16="http://schemas.microsoft.com/office/drawing/2014/main" id="{E414A7C7-193D-4AD1-9FE9-D237DC86C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749" y="2364340"/>
            <a:ext cx="571782" cy="4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itle 1">
            <a:extLst>
              <a:ext uri="{FF2B5EF4-FFF2-40B4-BE49-F238E27FC236}">
                <a16:creationId xmlns:a16="http://schemas.microsoft.com/office/drawing/2014/main" id="{51491BC7-F6FC-45C3-84BD-9D4DF8E82030}"/>
              </a:ext>
            </a:extLst>
          </p:cNvPr>
          <p:cNvSpPr txBox="1">
            <a:spLocks/>
          </p:cNvSpPr>
          <p:nvPr/>
        </p:nvSpPr>
        <p:spPr>
          <a:xfrm>
            <a:off x="362796" y="277703"/>
            <a:ext cx="3742207" cy="6345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Suggested Baseline TSN Topology</a:t>
            </a:r>
          </a:p>
          <a:p>
            <a:r>
              <a:rPr lang="en-US" sz="3600" dirty="0"/>
              <a:t>(Option 2: 1 UR Subnet)</a:t>
            </a:r>
          </a:p>
        </p:txBody>
      </p:sp>
      <p:pic>
        <p:nvPicPr>
          <p:cNvPr id="106" name="Picture 2" descr="Image result for managed switch icon">
            <a:extLst>
              <a:ext uri="{FF2B5EF4-FFF2-40B4-BE49-F238E27FC236}">
                <a16:creationId xmlns:a16="http://schemas.microsoft.com/office/drawing/2014/main" id="{5F4458AD-08A4-4738-B194-E82A7F81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27" y="3265132"/>
            <a:ext cx="655942" cy="65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Image result for managed switch icon">
            <a:extLst>
              <a:ext uri="{FF2B5EF4-FFF2-40B4-BE49-F238E27FC236}">
                <a16:creationId xmlns:a16="http://schemas.microsoft.com/office/drawing/2014/main" id="{A44B4B5D-313C-4DF1-905F-B18013D6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034" y="3290737"/>
            <a:ext cx="655942" cy="65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Image result for intel nuc antenna">
            <a:extLst>
              <a:ext uri="{FF2B5EF4-FFF2-40B4-BE49-F238E27FC236}">
                <a16:creationId xmlns:a16="http://schemas.microsoft.com/office/drawing/2014/main" id="{BE26378C-E3AF-4C50-A424-A4EB5266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79" y="2766842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or: Elbow 73">
            <a:extLst>
              <a:ext uri="{FF2B5EF4-FFF2-40B4-BE49-F238E27FC236}">
                <a16:creationId xmlns:a16="http://schemas.microsoft.com/office/drawing/2014/main" id="{DD6E61A1-3347-498C-A1AD-0ACED3AEC1AF}"/>
              </a:ext>
            </a:extLst>
          </p:cNvPr>
          <p:cNvCxnSpPr>
            <a:cxnSpLocks/>
            <a:stCxn id="83" idx="1"/>
            <a:endCxn id="106" idx="0"/>
          </p:cNvCxnSpPr>
          <p:nvPr/>
        </p:nvCxnSpPr>
        <p:spPr>
          <a:xfrm rot="10800000" flipV="1">
            <a:off x="1600399" y="2903778"/>
            <a:ext cx="379981" cy="361353"/>
          </a:xfrm>
          <a:prstGeom prst="bentConnector2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6" descr="Image result for intel nuc antenna">
            <a:extLst>
              <a:ext uri="{FF2B5EF4-FFF2-40B4-BE49-F238E27FC236}">
                <a16:creationId xmlns:a16="http://schemas.microsoft.com/office/drawing/2014/main" id="{ED13925F-0AC6-43CC-85BB-DC4D43187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39" y="2583195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9" name="Connector: Elbow 73">
            <a:extLst>
              <a:ext uri="{FF2B5EF4-FFF2-40B4-BE49-F238E27FC236}">
                <a16:creationId xmlns:a16="http://schemas.microsoft.com/office/drawing/2014/main" id="{A70F0EFD-FE11-4245-8FF5-6DE051E168D4}"/>
              </a:ext>
            </a:extLst>
          </p:cNvPr>
          <p:cNvCxnSpPr>
            <a:cxnSpLocks/>
            <a:stCxn id="110" idx="0"/>
            <a:endCxn id="113" idx="2"/>
          </p:cNvCxnSpPr>
          <p:nvPr/>
        </p:nvCxnSpPr>
        <p:spPr>
          <a:xfrm rot="16200000" flipV="1">
            <a:off x="5028726" y="2967458"/>
            <a:ext cx="433668" cy="212890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6" descr="Image result for intel nuc antenna">
            <a:extLst>
              <a:ext uri="{FF2B5EF4-FFF2-40B4-BE49-F238E27FC236}">
                <a16:creationId xmlns:a16="http://schemas.microsoft.com/office/drawing/2014/main" id="{419A2640-BFFA-4B7F-86ED-2B5157FCF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483" y="4709050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Connector: Elbow 73">
            <a:extLst>
              <a:ext uri="{FF2B5EF4-FFF2-40B4-BE49-F238E27FC236}">
                <a16:creationId xmlns:a16="http://schemas.microsoft.com/office/drawing/2014/main" id="{E4D79E1C-F17F-46AE-BEC7-CB565DB5001A}"/>
              </a:ext>
            </a:extLst>
          </p:cNvPr>
          <p:cNvCxnSpPr>
            <a:cxnSpLocks/>
            <a:endCxn id="121" idx="0"/>
          </p:cNvCxnSpPr>
          <p:nvPr/>
        </p:nvCxnSpPr>
        <p:spPr>
          <a:xfrm rot="16200000" flipH="1">
            <a:off x="1648608" y="4089899"/>
            <a:ext cx="735498" cy="50280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6" descr="Image result for intel nuc antenna">
            <a:extLst>
              <a:ext uri="{FF2B5EF4-FFF2-40B4-BE49-F238E27FC236}">
                <a16:creationId xmlns:a16="http://schemas.microsoft.com/office/drawing/2014/main" id="{411B0DC6-43C2-4979-9518-61B68C632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51" y="6345531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Image result for intel nuc antenna">
            <a:extLst>
              <a:ext uri="{FF2B5EF4-FFF2-40B4-BE49-F238E27FC236}">
                <a16:creationId xmlns:a16="http://schemas.microsoft.com/office/drawing/2014/main" id="{D3B8B5E8-0794-4E88-825F-32A80773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542" y="5808081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Image result for intel nuc antenna">
            <a:extLst>
              <a:ext uri="{FF2B5EF4-FFF2-40B4-BE49-F238E27FC236}">
                <a16:creationId xmlns:a16="http://schemas.microsoft.com/office/drawing/2014/main" id="{15F2F85F-24AE-4DDA-8D4E-BC6859D5F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995" y="5278988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6" descr="Image result for intel nuc antenna">
            <a:extLst>
              <a:ext uri="{FF2B5EF4-FFF2-40B4-BE49-F238E27FC236}">
                <a16:creationId xmlns:a16="http://schemas.microsoft.com/office/drawing/2014/main" id="{EEF39C6F-10A3-4E22-95AD-A9DE5F0A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07" y="4642462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2" name="Connector: Elbow 73">
            <a:extLst>
              <a:ext uri="{FF2B5EF4-FFF2-40B4-BE49-F238E27FC236}">
                <a16:creationId xmlns:a16="http://schemas.microsoft.com/office/drawing/2014/main" id="{0F0E0FC5-0576-4688-9547-748322ABBDDA}"/>
              </a:ext>
            </a:extLst>
          </p:cNvPr>
          <p:cNvCxnSpPr>
            <a:cxnSpLocks/>
            <a:endCxn id="133" idx="0"/>
          </p:cNvCxnSpPr>
          <p:nvPr/>
        </p:nvCxnSpPr>
        <p:spPr>
          <a:xfrm rot="5400000">
            <a:off x="4644402" y="4180807"/>
            <a:ext cx="667036" cy="2562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73">
            <a:extLst>
              <a:ext uri="{FF2B5EF4-FFF2-40B4-BE49-F238E27FC236}">
                <a16:creationId xmlns:a16="http://schemas.microsoft.com/office/drawing/2014/main" id="{3366DA29-D2E0-49C8-847D-B1A640D4C2DE}"/>
              </a:ext>
            </a:extLst>
          </p:cNvPr>
          <p:cNvCxnSpPr>
            <a:cxnSpLocks/>
            <a:stCxn id="110" idx="2"/>
          </p:cNvCxnSpPr>
          <p:nvPr/>
        </p:nvCxnSpPr>
        <p:spPr>
          <a:xfrm rot="5400000">
            <a:off x="4549896" y="4523878"/>
            <a:ext cx="1379309" cy="224910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73">
            <a:extLst>
              <a:ext uri="{FF2B5EF4-FFF2-40B4-BE49-F238E27FC236}">
                <a16:creationId xmlns:a16="http://schemas.microsoft.com/office/drawing/2014/main" id="{4DF2E53C-ED9E-46D3-860C-FF50786A67FD}"/>
              </a:ext>
            </a:extLst>
          </p:cNvPr>
          <p:cNvCxnSpPr>
            <a:cxnSpLocks/>
          </p:cNvCxnSpPr>
          <p:nvPr/>
        </p:nvCxnSpPr>
        <p:spPr>
          <a:xfrm rot="5400000">
            <a:off x="4507518" y="4821839"/>
            <a:ext cx="1884900" cy="8758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73">
            <a:extLst>
              <a:ext uri="{FF2B5EF4-FFF2-40B4-BE49-F238E27FC236}">
                <a16:creationId xmlns:a16="http://schemas.microsoft.com/office/drawing/2014/main" id="{BC36A86E-4CE3-4352-A29E-00407BAC405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6871" y="5047629"/>
            <a:ext cx="2296819" cy="94915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73">
            <a:extLst>
              <a:ext uri="{FF2B5EF4-FFF2-40B4-BE49-F238E27FC236}">
                <a16:creationId xmlns:a16="http://schemas.microsoft.com/office/drawing/2014/main" id="{3E43147B-2898-4709-9FBC-7FC540D704EB}"/>
              </a:ext>
            </a:extLst>
          </p:cNvPr>
          <p:cNvCxnSpPr>
            <a:cxnSpLocks/>
          </p:cNvCxnSpPr>
          <p:nvPr/>
        </p:nvCxnSpPr>
        <p:spPr>
          <a:xfrm flipV="1">
            <a:off x="5672343" y="3268429"/>
            <a:ext cx="4104976" cy="14039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A8C2DFA-359A-4124-A041-089453CD90E0}"/>
              </a:ext>
            </a:extLst>
          </p:cNvPr>
          <p:cNvSpPr/>
          <p:nvPr/>
        </p:nvSpPr>
        <p:spPr>
          <a:xfrm>
            <a:off x="3886034" y="3866328"/>
            <a:ext cx="1075146" cy="2429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Kontron Switch</a:t>
            </a:r>
          </a:p>
        </p:txBody>
      </p:sp>
    </p:spTree>
    <p:extLst>
      <p:ext uri="{BB962C8B-B14F-4D97-AF65-F5344CB8AC3E}">
        <p14:creationId xmlns:p14="http://schemas.microsoft.com/office/powerpoint/2010/main" val="2468085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98586B14-2CF9-40E1-80B7-171378C06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51" y="1786474"/>
            <a:ext cx="640873" cy="44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Image result for beckhoff plc cx9020">
            <a:extLst>
              <a:ext uri="{FF2B5EF4-FFF2-40B4-BE49-F238E27FC236}">
                <a16:creationId xmlns:a16="http://schemas.microsoft.com/office/drawing/2014/main" id="{6CF93833-C162-4DB4-AF59-70095198F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3612343" y="5244263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beckhoff plc cx9020">
            <a:extLst>
              <a:ext uri="{FF2B5EF4-FFF2-40B4-BE49-F238E27FC236}">
                <a16:creationId xmlns:a16="http://schemas.microsoft.com/office/drawing/2014/main" id="{8CD0E74C-9D2E-47C0-A19A-CA36F383D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3582335" y="4616395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beckhoff plc cx9020">
            <a:extLst>
              <a:ext uri="{FF2B5EF4-FFF2-40B4-BE49-F238E27FC236}">
                <a16:creationId xmlns:a16="http://schemas.microsoft.com/office/drawing/2014/main" id="{A5B8499F-D2DA-43AB-9FA4-44F751042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3619841" y="6342114"/>
            <a:ext cx="235877" cy="24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beckhoff plc cx9020">
            <a:extLst>
              <a:ext uri="{FF2B5EF4-FFF2-40B4-BE49-F238E27FC236}">
                <a16:creationId xmlns:a16="http://schemas.microsoft.com/office/drawing/2014/main" id="{34CD0650-299D-4F15-8E56-A3DFF0926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7"/>
          <a:stretch/>
        </p:blipFill>
        <p:spPr bwMode="auto">
          <a:xfrm>
            <a:off x="3643405" y="5784685"/>
            <a:ext cx="249568" cy="26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FD7AE64-59BB-4D52-BA30-454808839541}"/>
              </a:ext>
            </a:extLst>
          </p:cNvPr>
          <p:cNvSpPr/>
          <p:nvPr/>
        </p:nvSpPr>
        <p:spPr>
          <a:xfrm>
            <a:off x="4511337" y="2904137"/>
            <a:ext cx="741002" cy="17808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10.10.0.5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706CEAB-D904-4EF5-AF5A-B9CC2F1C885B}"/>
              </a:ext>
            </a:extLst>
          </p:cNvPr>
          <p:cNvSpPr/>
          <p:nvPr/>
        </p:nvSpPr>
        <p:spPr>
          <a:xfrm>
            <a:off x="1916147" y="3110636"/>
            <a:ext cx="870863" cy="19482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10.20.0.25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3468299-686F-447B-B00B-2B7F187C235B}"/>
              </a:ext>
            </a:extLst>
          </p:cNvPr>
          <p:cNvSpPr/>
          <p:nvPr/>
        </p:nvSpPr>
        <p:spPr>
          <a:xfrm>
            <a:off x="1247812" y="4934999"/>
            <a:ext cx="840934" cy="178086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10.20.0.26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21D9FC2B-56FB-4EB8-9C4C-A7B4FBD20B3E}"/>
              </a:ext>
            </a:extLst>
          </p:cNvPr>
          <p:cNvSpPr/>
          <p:nvPr/>
        </p:nvSpPr>
        <p:spPr>
          <a:xfrm>
            <a:off x="4680493" y="4434393"/>
            <a:ext cx="741002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10.10.0.6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3A0AD071-7271-42E5-8F6C-26FB7F59240D}"/>
              </a:ext>
            </a:extLst>
          </p:cNvPr>
          <p:cNvSpPr/>
          <p:nvPr/>
        </p:nvSpPr>
        <p:spPr>
          <a:xfrm>
            <a:off x="5216005" y="5607912"/>
            <a:ext cx="741002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10.10.0.8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025FC363-7AAB-44B6-B62C-7C19BE26B11E}"/>
              </a:ext>
            </a:extLst>
          </p:cNvPr>
          <p:cNvSpPr/>
          <p:nvPr/>
        </p:nvSpPr>
        <p:spPr>
          <a:xfrm>
            <a:off x="5341896" y="6149142"/>
            <a:ext cx="840934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10.10.0.9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5FA37487-BFF8-45A3-A3EE-9B2EAE8937AC}"/>
              </a:ext>
            </a:extLst>
          </p:cNvPr>
          <p:cNvSpPr/>
          <p:nvPr/>
        </p:nvSpPr>
        <p:spPr>
          <a:xfrm>
            <a:off x="4826754" y="5136766"/>
            <a:ext cx="741002" cy="178087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10.10.0.7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9A255E6-6DD7-42AD-9389-716E8217A0DA}"/>
              </a:ext>
            </a:extLst>
          </p:cNvPr>
          <p:cNvSpPr/>
          <p:nvPr/>
        </p:nvSpPr>
        <p:spPr>
          <a:xfrm>
            <a:off x="1669815" y="5939875"/>
            <a:ext cx="906043" cy="357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OPT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Control box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945A7FC-9331-48CA-85B0-BF09AAF2DC6D}"/>
              </a:ext>
            </a:extLst>
          </p:cNvPr>
          <p:cNvSpPr/>
          <p:nvPr/>
        </p:nvSpPr>
        <p:spPr>
          <a:xfrm>
            <a:off x="3930475" y="4673443"/>
            <a:ext cx="587475" cy="20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7865CD0-2D8B-4F4E-9A9B-8C880FA103B4}"/>
              </a:ext>
            </a:extLst>
          </p:cNvPr>
          <p:cNvSpPr/>
          <p:nvPr/>
        </p:nvSpPr>
        <p:spPr>
          <a:xfrm>
            <a:off x="3936414" y="5310211"/>
            <a:ext cx="587475" cy="20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CNC_2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5ED4FBD-B3D7-4ECC-911F-D6E3D83BEF5F}"/>
              </a:ext>
            </a:extLst>
          </p:cNvPr>
          <p:cNvSpPr/>
          <p:nvPr/>
        </p:nvSpPr>
        <p:spPr>
          <a:xfrm>
            <a:off x="3940328" y="5838801"/>
            <a:ext cx="587475" cy="20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CNC_3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2EFB225-82C8-4EFC-A705-FBC0DC89031B}"/>
              </a:ext>
            </a:extLst>
          </p:cNvPr>
          <p:cNvSpPr/>
          <p:nvPr/>
        </p:nvSpPr>
        <p:spPr>
          <a:xfrm>
            <a:off x="3917443" y="6359787"/>
            <a:ext cx="633662" cy="2521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CNC_4</a:t>
            </a:r>
          </a:p>
        </p:txBody>
      </p:sp>
      <p:pic>
        <p:nvPicPr>
          <p:cNvPr id="130" name="Picture 10" descr="Image result for ur3 control box">
            <a:extLst>
              <a:ext uri="{FF2B5EF4-FFF2-40B4-BE49-F238E27FC236}">
                <a16:creationId xmlns:a16="http://schemas.microsoft.com/office/drawing/2014/main" id="{9EAED5CF-2D80-4B5B-81BB-45369C85D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283" y="1741843"/>
            <a:ext cx="915234" cy="71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D2FAE81-C876-4031-8556-6C838B2B50A2}"/>
              </a:ext>
            </a:extLst>
          </p:cNvPr>
          <p:cNvSpPr/>
          <p:nvPr/>
        </p:nvSpPr>
        <p:spPr>
          <a:xfrm>
            <a:off x="146145" y="5653858"/>
            <a:ext cx="1038498" cy="3398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OPT_FT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Compute box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761D21D0-374F-4487-A381-6804BE7EE29C}"/>
              </a:ext>
            </a:extLst>
          </p:cNvPr>
          <p:cNvSpPr/>
          <p:nvPr/>
        </p:nvSpPr>
        <p:spPr>
          <a:xfrm>
            <a:off x="578461" y="1440680"/>
            <a:ext cx="859531" cy="184249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10.20.0.15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22BB52BD-298C-40D8-A407-59638E9B241A}"/>
              </a:ext>
            </a:extLst>
          </p:cNvPr>
          <p:cNvSpPr/>
          <p:nvPr/>
        </p:nvSpPr>
        <p:spPr>
          <a:xfrm>
            <a:off x="247948" y="6032035"/>
            <a:ext cx="840934" cy="188986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10.20.0.16</a:t>
            </a:r>
          </a:p>
        </p:txBody>
      </p:sp>
      <p:cxnSp>
        <p:nvCxnSpPr>
          <p:cNvPr id="171" name="Connector: Elbow 73">
            <a:extLst>
              <a:ext uri="{FF2B5EF4-FFF2-40B4-BE49-F238E27FC236}">
                <a16:creationId xmlns:a16="http://schemas.microsoft.com/office/drawing/2014/main" id="{DCC2771A-A953-4CE6-ACF5-580E280E5B53}"/>
              </a:ext>
            </a:extLst>
          </p:cNvPr>
          <p:cNvCxnSpPr>
            <a:cxnSpLocks/>
            <a:stCxn id="133" idx="1"/>
            <a:endCxn id="124" idx="3"/>
          </p:cNvCxnSpPr>
          <p:nvPr/>
        </p:nvCxnSpPr>
        <p:spPr>
          <a:xfrm rot="10800000">
            <a:off x="4517951" y="4776495"/>
            <a:ext cx="753825" cy="290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73">
            <a:extLst>
              <a:ext uri="{FF2B5EF4-FFF2-40B4-BE49-F238E27FC236}">
                <a16:creationId xmlns:a16="http://schemas.microsoft.com/office/drawing/2014/main" id="{E5C195E9-48FD-4FC1-A9EB-8C5C6A214B58}"/>
              </a:ext>
            </a:extLst>
          </p:cNvPr>
          <p:cNvCxnSpPr>
            <a:cxnSpLocks/>
            <a:stCxn id="132" idx="1"/>
            <a:endCxn id="126" idx="3"/>
          </p:cNvCxnSpPr>
          <p:nvPr/>
        </p:nvCxnSpPr>
        <p:spPr>
          <a:xfrm rot="10800000">
            <a:off x="4523889" y="5413263"/>
            <a:ext cx="969374" cy="2663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73">
            <a:extLst>
              <a:ext uri="{FF2B5EF4-FFF2-40B4-BE49-F238E27FC236}">
                <a16:creationId xmlns:a16="http://schemas.microsoft.com/office/drawing/2014/main" id="{151F7DD0-FD1D-483A-8903-EB4CD041E648}"/>
              </a:ext>
            </a:extLst>
          </p:cNvPr>
          <p:cNvCxnSpPr>
            <a:cxnSpLocks/>
            <a:stCxn id="131" idx="1"/>
            <a:endCxn id="127" idx="3"/>
          </p:cNvCxnSpPr>
          <p:nvPr/>
        </p:nvCxnSpPr>
        <p:spPr>
          <a:xfrm rot="10800000">
            <a:off x="4527804" y="5941852"/>
            <a:ext cx="1280007" cy="3166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73">
            <a:extLst>
              <a:ext uri="{FF2B5EF4-FFF2-40B4-BE49-F238E27FC236}">
                <a16:creationId xmlns:a16="http://schemas.microsoft.com/office/drawing/2014/main" id="{60FBE9BC-15FC-4189-9137-B46E685F773C}"/>
              </a:ext>
            </a:extLst>
          </p:cNvPr>
          <p:cNvCxnSpPr>
            <a:cxnSpLocks/>
            <a:stCxn id="129" idx="1"/>
            <a:endCxn id="128" idx="3"/>
          </p:cNvCxnSpPr>
          <p:nvPr/>
        </p:nvCxnSpPr>
        <p:spPr>
          <a:xfrm rot="10800000" flipV="1">
            <a:off x="4551105" y="6482467"/>
            <a:ext cx="1536114" cy="3417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Elbow 73">
            <a:extLst>
              <a:ext uri="{FF2B5EF4-FFF2-40B4-BE49-F238E27FC236}">
                <a16:creationId xmlns:a16="http://schemas.microsoft.com/office/drawing/2014/main" id="{E779DEF3-AB97-4145-A760-B2A00F91DD55}"/>
              </a:ext>
            </a:extLst>
          </p:cNvPr>
          <p:cNvCxnSpPr>
            <a:cxnSpLocks/>
            <a:stCxn id="165" idx="0"/>
          </p:cNvCxnSpPr>
          <p:nvPr/>
        </p:nvCxnSpPr>
        <p:spPr>
          <a:xfrm rot="16200000" flipV="1">
            <a:off x="4367806" y="2142221"/>
            <a:ext cx="464000" cy="474251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B1588BF-4321-4E1B-B9FD-047C9F8DE444}"/>
              </a:ext>
            </a:extLst>
          </p:cNvPr>
          <p:cNvSpPr/>
          <p:nvPr/>
        </p:nvSpPr>
        <p:spPr>
          <a:xfrm>
            <a:off x="3638946" y="2286255"/>
            <a:ext cx="964809" cy="248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Supervisor</a:t>
            </a:r>
          </a:p>
        </p:txBody>
      </p:sp>
      <p:pic>
        <p:nvPicPr>
          <p:cNvPr id="47" name="Picture 6" descr="Image result for meinberg m900 ptp">
            <a:extLst>
              <a:ext uri="{FF2B5EF4-FFF2-40B4-BE49-F238E27FC236}">
                <a16:creationId xmlns:a16="http://schemas.microsoft.com/office/drawing/2014/main" id="{C3B984ED-F640-4165-A448-5CE03A42A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662" y="951434"/>
            <a:ext cx="1329004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ptp 1588">
            <a:extLst>
              <a:ext uri="{FF2B5EF4-FFF2-40B4-BE49-F238E27FC236}">
                <a16:creationId xmlns:a16="http://schemas.microsoft.com/office/drawing/2014/main" id="{8E82149C-4450-4967-8874-14A41F43F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452" y="305478"/>
            <a:ext cx="571782" cy="4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eckhoff el6688">
            <a:extLst>
              <a:ext uri="{FF2B5EF4-FFF2-40B4-BE49-F238E27FC236}">
                <a16:creationId xmlns:a16="http://schemas.microsoft.com/office/drawing/2014/main" id="{823E8C57-555B-4133-A096-1D822821E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75"/>
          <a:stretch/>
        </p:blipFill>
        <p:spPr bwMode="auto">
          <a:xfrm>
            <a:off x="5403099" y="874349"/>
            <a:ext cx="485569" cy="561307"/>
          </a:xfrm>
          <a:prstGeom prst="rect">
            <a:avLst/>
          </a:prstGeom>
          <a:noFill/>
        </p:spPr>
      </p:pic>
      <p:cxnSp>
        <p:nvCxnSpPr>
          <p:cNvPr id="82" name="Connector: Elbow 73">
            <a:extLst>
              <a:ext uri="{FF2B5EF4-FFF2-40B4-BE49-F238E27FC236}">
                <a16:creationId xmlns:a16="http://schemas.microsoft.com/office/drawing/2014/main" id="{286132FE-F243-48C6-BEE7-1352EC9A7657}"/>
              </a:ext>
            </a:extLst>
          </p:cNvPr>
          <p:cNvCxnSpPr>
            <a:cxnSpLocks/>
            <a:stCxn id="87" idx="2"/>
          </p:cNvCxnSpPr>
          <p:nvPr/>
        </p:nvCxnSpPr>
        <p:spPr>
          <a:xfrm rot="5400000">
            <a:off x="9659546" y="2243278"/>
            <a:ext cx="1007848" cy="37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Image result for ptp 1588">
            <a:extLst>
              <a:ext uri="{FF2B5EF4-FFF2-40B4-BE49-F238E27FC236}">
                <a16:creationId xmlns:a16="http://schemas.microsoft.com/office/drawing/2014/main" id="{2C21A50F-CB69-47E4-B969-6138D5BEB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109" y="459701"/>
            <a:ext cx="538389" cy="39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2DB2E21-6DBC-4564-9D66-577C0DE0B774}"/>
              </a:ext>
            </a:extLst>
          </p:cNvPr>
          <p:cNvSpPr/>
          <p:nvPr/>
        </p:nvSpPr>
        <p:spPr>
          <a:xfrm>
            <a:off x="9513648" y="1484697"/>
            <a:ext cx="1300018" cy="2548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Grandmaster (GM)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D43C73-E7AA-4079-BB0B-24E5EAC10D84}"/>
              </a:ext>
            </a:extLst>
          </p:cNvPr>
          <p:cNvSpPr/>
          <p:nvPr/>
        </p:nvSpPr>
        <p:spPr>
          <a:xfrm>
            <a:off x="10607774" y="2839027"/>
            <a:ext cx="1300018" cy="4559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TSN Switch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Cisco IE-3000-8tc</a:t>
            </a:r>
          </a:p>
        </p:txBody>
      </p:sp>
      <p:cxnSp>
        <p:nvCxnSpPr>
          <p:cNvPr id="89" name="Connector: Elbow 73">
            <a:extLst>
              <a:ext uri="{FF2B5EF4-FFF2-40B4-BE49-F238E27FC236}">
                <a16:creationId xmlns:a16="http://schemas.microsoft.com/office/drawing/2014/main" id="{35D4E1E7-D36D-4172-A96B-B8C794977CD8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888668" y="1155003"/>
            <a:ext cx="3946644" cy="1920357"/>
          </a:xfrm>
          <a:prstGeom prst="bentConnector3">
            <a:avLst>
              <a:gd name="adj1" fmla="val 36356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73">
            <a:extLst>
              <a:ext uri="{FF2B5EF4-FFF2-40B4-BE49-F238E27FC236}">
                <a16:creationId xmlns:a16="http://schemas.microsoft.com/office/drawing/2014/main" id="{93C55128-E5DF-421E-B087-56344EF4F42C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4424624" y="1155003"/>
            <a:ext cx="1151725" cy="85438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18" descr="Related image">
            <a:extLst>
              <a:ext uri="{FF2B5EF4-FFF2-40B4-BE49-F238E27FC236}">
                <a16:creationId xmlns:a16="http://schemas.microsoft.com/office/drawing/2014/main" id="{0F65DEE1-5184-46CE-835A-DB489B70E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451" y="4615583"/>
            <a:ext cx="674669" cy="67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B7E61184-EDB7-44D8-8D13-28E45AFA7053}"/>
              </a:ext>
            </a:extLst>
          </p:cNvPr>
          <p:cNvSpPr/>
          <p:nvPr/>
        </p:nvSpPr>
        <p:spPr>
          <a:xfrm>
            <a:off x="9788453" y="5222841"/>
            <a:ext cx="783233" cy="189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RIVA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0020163-09EE-48CE-B0B5-EBC79C97FBEC}"/>
              </a:ext>
            </a:extLst>
          </p:cNvPr>
          <p:cNvSpPr/>
          <p:nvPr/>
        </p:nvSpPr>
        <p:spPr>
          <a:xfrm>
            <a:off x="8500694" y="5562800"/>
            <a:ext cx="1045533" cy="22188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10.10.0.91</a:t>
            </a:r>
          </a:p>
        </p:txBody>
      </p:sp>
      <p:pic>
        <p:nvPicPr>
          <p:cNvPr id="107" name="Picture 4" descr="Image result for ubuntu icon">
            <a:extLst>
              <a:ext uri="{FF2B5EF4-FFF2-40B4-BE49-F238E27FC236}">
                <a16:creationId xmlns:a16="http://schemas.microsoft.com/office/drawing/2014/main" id="{9514BF17-960A-4FE8-A480-8D68A3A3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095" y="5181418"/>
            <a:ext cx="306910" cy="3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" name="Connector: Elbow 73">
            <a:extLst>
              <a:ext uri="{FF2B5EF4-FFF2-40B4-BE49-F238E27FC236}">
                <a16:creationId xmlns:a16="http://schemas.microsoft.com/office/drawing/2014/main" id="{DAAF5B13-1997-494C-8824-29A45A93AB4A}"/>
              </a:ext>
            </a:extLst>
          </p:cNvPr>
          <p:cNvCxnSpPr>
            <a:cxnSpLocks/>
            <a:endCxn id="99" idx="0"/>
          </p:cNvCxnSpPr>
          <p:nvPr/>
        </p:nvCxnSpPr>
        <p:spPr>
          <a:xfrm rot="16200000" flipH="1">
            <a:off x="9559908" y="4006705"/>
            <a:ext cx="1212252" cy="5503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2" descr="Image result for ptp 1588">
            <a:extLst>
              <a:ext uri="{FF2B5EF4-FFF2-40B4-BE49-F238E27FC236}">
                <a16:creationId xmlns:a16="http://schemas.microsoft.com/office/drawing/2014/main" id="{2A4A60A6-26E9-491C-86AB-3066DEC6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839" y="4918545"/>
            <a:ext cx="510883" cy="37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4" name="Connector: Elbow 73">
            <a:extLst>
              <a:ext uri="{FF2B5EF4-FFF2-40B4-BE49-F238E27FC236}">
                <a16:creationId xmlns:a16="http://schemas.microsoft.com/office/drawing/2014/main" id="{893060CE-FA8B-426B-9EDE-C16E9DE581B2}"/>
              </a:ext>
            </a:extLst>
          </p:cNvPr>
          <p:cNvCxnSpPr>
            <a:cxnSpLocks/>
            <a:stCxn id="106" idx="3"/>
          </p:cNvCxnSpPr>
          <p:nvPr/>
        </p:nvCxnSpPr>
        <p:spPr>
          <a:xfrm>
            <a:off x="1928369" y="3593103"/>
            <a:ext cx="7585279" cy="1691320"/>
          </a:xfrm>
          <a:prstGeom prst="bentConnector3">
            <a:avLst>
              <a:gd name="adj1" fmla="val 73095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73">
            <a:extLst>
              <a:ext uri="{FF2B5EF4-FFF2-40B4-BE49-F238E27FC236}">
                <a16:creationId xmlns:a16="http://schemas.microsoft.com/office/drawing/2014/main" id="{6B65151C-2502-4E24-833F-C028DD44D744}"/>
              </a:ext>
            </a:extLst>
          </p:cNvPr>
          <p:cNvCxnSpPr>
            <a:cxnSpLocks/>
            <a:stCxn id="81" idx="2"/>
            <a:endCxn id="107" idx="0"/>
          </p:cNvCxnSpPr>
          <p:nvPr/>
        </p:nvCxnSpPr>
        <p:spPr>
          <a:xfrm rot="16200000" flipH="1">
            <a:off x="6202597" y="1761465"/>
            <a:ext cx="2099194" cy="4740712"/>
          </a:xfrm>
          <a:prstGeom prst="bentConnector3">
            <a:avLst>
              <a:gd name="adj1" fmla="val 5982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>
            <a:extLst>
              <a:ext uri="{FF2B5EF4-FFF2-40B4-BE49-F238E27FC236}">
                <a16:creationId xmlns:a16="http://schemas.microsoft.com/office/drawing/2014/main" id="{0F2EE839-1DD3-4E7B-9D8F-30C3C83500C1}"/>
              </a:ext>
            </a:extLst>
          </p:cNvPr>
          <p:cNvSpPr txBox="1"/>
          <p:nvPr/>
        </p:nvSpPr>
        <p:spPr>
          <a:xfrm>
            <a:off x="10448101" y="4040142"/>
            <a:ext cx="8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LinuxPTP</a:t>
            </a:r>
            <a:endParaRPr lang="en-US" sz="1400" dirty="0"/>
          </a:p>
        </p:txBody>
      </p:sp>
      <p:pic>
        <p:nvPicPr>
          <p:cNvPr id="2070" name="Picture 6" descr="Related image">
            <a:extLst>
              <a:ext uri="{FF2B5EF4-FFF2-40B4-BE49-F238E27FC236}">
                <a16:creationId xmlns:a16="http://schemas.microsoft.com/office/drawing/2014/main" id="{6C2C6D5F-3521-443B-BA46-76499512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239" y="5342180"/>
            <a:ext cx="360817" cy="36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Related image">
            <a:extLst>
              <a:ext uri="{FF2B5EF4-FFF2-40B4-BE49-F238E27FC236}">
                <a16:creationId xmlns:a16="http://schemas.microsoft.com/office/drawing/2014/main" id="{26E8F28F-A8F0-4210-8928-9622E3B45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951" y="1522295"/>
            <a:ext cx="307778" cy="3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6" descr="Related image">
            <a:extLst>
              <a:ext uri="{FF2B5EF4-FFF2-40B4-BE49-F238E27FC236}">
                <a16:creationId xmlns:a16="http://schemas.microsoft.com/office/drawing/2014/main" id="{416BF3E2-F5D9-4E6E-AB7A-4E33D118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607" y="3940877"/>
            <a:ext cx="338355" cy="33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3AEA985D-1207-4653-99C1-45E1A776DA33}"/>
              </a:ext>
            </a:extLst>
          </p:cNvPr>
          <p:cNvSpPr txBox="1"/>
          <p:nvPr/>
        </p:nvSpPr>
        <p:spPr>
          <a:xfrm>
            <a:off x="8520051" y="5284423"/>
            <a:ext cx="1017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UR3 RTDE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3E04713-0C0E-46BA-AF2F-8716E7D5D3F6}"/>
              </a:ext>
            </a:extLst>
          </p:cNvPr>
          <p:cNvSpPr txBox="1"/>
          <p:nvPr/>
        </p:nvSpPr>
        <p:spPr>
          <a:xfrm>
            <a:off x="8717945" y="4255595"/>
            <a:ext cx="1113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Wireshark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D99A1E6-D441-4FD1-ABCE-13676D9BAEC0}"/>
              </a:ext>
            </a:extLst>
          </p:cNvPr>
          <p:cNvSpPr txBox="1"/>
          <p:nvPr/>
        </p:nvSpPr>
        <p:spPr>
          <a:xfrm>
            <a:off x="3966091" y="1521641"/>
            <a:ext cx="46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PLC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09C874F3-C804-4E89-BA58-14993D90D487}"/>
              </a:ext>
            </a:extLst>
          </p:cNvPr>
          <p:cNvSpPr/>
          <p:nvPr/>
        </p:nvSpPr>
        <p:spPr>
          <a:xfrm>
            <a:off x="10319485" y="1813557"/>
            <a:ext cx="1319588" cy="2514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PTP: 10.10.0.121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6CAE7C8B-F549-4A2C-962D-7F2544C738BE}"/>
              </a:ext>
            </a:extLst>
          </p:cNvPr>
          <p:cNvSpPr/>
          <p:nvPr/>
        </p:nvSpPr>
        <p:spPr>
          <a:xfrm>
            <a:off x="8511417" y="4590385"/>
            <a:ext cx="1045533" cy="221885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10.10.0.93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2C5526D1-8FB2-42C1-AC66-9130A976F572}"/>
              </a:ext>
            </a:extLst>
          </p:cNvPr>
          <p:cNvSpPr/>
          <p:nvPr/>
        </p:nvSpPr>
        <p:spPr>
          <a:xfrm>
            <a:off x="10390106" y="4404304"/>
            <a:ext cx="1045533" cy="221885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10.10.0.92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715D91F5-D2E7-4996-8EFF-37667094E1EA}"/>
              </a:ext>
            </a:extLst>
          </p:cNvPr>
          <p:cNvSpPr/>
          <p:nvPr/>
        </p:nvSpPr>
        <p:spPr>
          <a:xfrm>
            <a:off x="5232726" y="1771823"/>
            <a:ext cx="850379" cy="249153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7030A0"/>
                </a:solidFill>
              </a:rPr>
              <a:t>10.10.0.51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F8A4DA7-B953-4DB7-AEB7-3091D77642F8}"/>
              </a:ext>
            </a:extLst>
          </p:cNvPr>
          <p:cNvSpPr/>
          <p:nvPr/>
        </p:nvSpPr>
        <p:spPr>
          <a:xfrm>
            <a:off x="5185400" y="1487175"/>
            <a:ext cx="1056036" cy="236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PLC 1588 Term</a:t>
            </a:r>
          </a:p>
        </p:txBody>
      </p:sp>
      <p:pic>
        <p:nvPicPr>
          <p:cNvPr id="156" name="Picture 2" descr="Cisco IE-3000-TC">
            <a:extLst>
              <a:ext uri="{FF2B5EF4-FFF2-40B4-BE49-F238E27FC236}">
                <a16:creationId xmlns:a16="http://schemas.microsoft.com/office/drawing/2014/main" id="{C37BF047-5B30-4015-B29E-4FEDF9BC7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325" y="2450854"/>
            <a:ext cx="1227741" cy="122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1F24DAC1-27EC-45C2-BE5B-7A91863FD1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4508" y="2072026"/>
            <a:ext cx="531186" cy="50140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0B00539B-5F7D-4BEC-9106-CA568BA2B4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9417" y="5074759"/>
            <a:ext cx="531186" cy="501400"/>
          </a:xfrm>
          <a:prstGeom prst="rect">
            <a:avLst/>
          </a:prstGeom>
        </p:spPr>
      </p:pic>
      <p:pic>
        <p:nvPicPr>
          <p:cNvPr id="159" name="Picture 10" descr="Image result for ur3 control box">
            <a:extLst>
              <a:ext uri="{FF2B5EF4-FFF2-40B4-BE49-F238E27FC236}">
                <a16:creationId xmlns:a16="http://schemas.microsoft.com/office/drawing/2014/main" id="{56D6923C-2A9C-49C1-8DFA-D5914A00A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18" y="5301047"/>
            <a:ext cx="803211" cy="62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0" name="Connector: Elbow 73">
            <a:extLst>
              <a:ext uri="{FF2B5EF4-FFF2-40B4-BE49-F238E27FC236}">
                <a16:creationId xmlns:a16="http://schemas.microsoft.com/office/drawing/2014/main" id="{BE42832A-93C3-4A77-9074-900D4E7BF3A0}"/>
              </a:ext>
            </a:extLst>
          </p:cNvPr>
          <p:cNvCxnSpPr>
            <a:cxnSpLocks/>
            <a:endCxn id="158" idx="0"/>
          </p:cNvCxnSpPr>
          <p:nvPr/>
        </p:nvCxnSpPr>
        <p:spPr>
          <a:xfrm rot="5400000">
            <a:off x="503509" y="4094683"/>
            <a:ext cx="1151578" cy="80857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or: Elbow 73">
            <a:extLst>
              <a:ext uri="{FF2B5EF4-FFF2-40B4-BE49-F238E27FC236}">
                <a16:creationId xmlns:a16="http://schemas.microsoft.com/office/drawing/2014/main" id="{93A834D9-6E65-4B5A-9DB6-FD6989F4641E}"/>
              </a:ext>
            </a:extLst>
          </p:cNvPr>
          <p:cNvCxnSpPr>
            <a:cxnSpLocks/>
            <a:stCxn id="121" idx="2"/>
            <a:endCxn id="159" idx="0"/>
          </p:cNvCxnSpPr>
          <p:nvPr/>
        </p:nvCxnSpPr>
        <p:spPr>
          <a:xfrm rot="5400000">
            <a:off x="2048581" y="5081868"/>
            <a:ext cx="318123" cy="12023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Elbow 73">
            <a:extLst>
              <a:ext uri="{FF2B5EF4-FFF2-40B4-BE49-F238E27FC236}">
                <a16:creationId xmlns:a16="http://schemas.microsoft.com/office/drawing/2014/main" id="{7E254641-8B9D-4D3D-A752-C4A37B396FF5}"/>
              </a:ext>
            </a:extLst>
          </p:cNvPr>
          <p:cNvCxnSpPr>
            <a:cxnSpLocks/>
            <a:stCxn id="157" idx="2"/>
            <a:endCxn id="106" idx="1"/>
          </p:cNvCxnSpPr>
          <p:nvPr/>
        </p:nvCxnSpPr>
        <p:spPr>
          <a:xfrm rot="16200000" flipH="1">
            <a:off x="616426" y="2937101"/>
            <a:ext cx="1019677" cy="292326"/>
          </a:xfrm>
          <a:prstGeom prst="bentConnector2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or: Elbow 73">
            <a:extLst>
              <a:ext uri="{FF2B5EF4-FFF2-40B4-BE49-F238E27FC236}">
                <a16:creationId xmlns:a16="http://schemas.microsoft.com/office/drawing/2014/main" id="{26D97A60-4BBA-4934-8156-F263C7D1580B}"/>
              </a:ext>
            </a:extLst>
          </p:cNvPr>
          <p:cNvCxnSpPr>
            <a:cxnSpLocks/>
            <a:stCxn id="130" idx="2"/>
            <a:endCxn id="83" idx="0"/>
          </p:cNvCxnSpPr>
          <p:nvPr/>
        </p:nvCxnSpPr>
        <p:spPr>
          <a:xfrm rot="5400000">
            <a:off x="2056480" y="2589421"/>
            <a:ext cx="314597" cy="40245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40F3762-8058-47EE-BC0B-5FD417FE6FB8}"/>
              </a:ext>
            </a:extLst>
          </p:cNvPr>
          <p:cNvSpPr/>
          <p:nvPr/>
        </p:nvSpPr>
        <p:spPr>
          <a:xfrm>
            <a:off x="527081" y="1678776"/>
            <a:ext cx="1038498" cy="3398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INS_FT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Compute box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EB71599-81E8-4EA9-AE93-50495229B03D}"/>
              </a:ext>
            </a:extLst>
          </p:cNvPr>
          <p:cNvSpPr/>
          <p:nvPr/>
        </p:nvSpPr>
        <p:spPr>
          <a:xfrm>
            <a:off x="1815484" y="1398815"/>
            <a:ext cx="906043" cy="3574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INS</a:t>
            </a:r>
          </a:p>
          <a:p>
            <a:pPr algn="ctr"/>
            <a:r>
              <a:rPr lang="en-US" sz="1100" dirty="0">
                <a:solidFill>
                  <a:schemeClr val="dk1"/>
                </a:solidFill>
              </a:rPr>
              <a:t>Control box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F4F0BB2-FECD-4C77-98AC-0968B86856AD}"/>
              </a:ext>
            </a:extLst>
          </p:cNvPr>
          <p:cNvSpPr/>
          <p:nvPr/>
        </p:nvSpPr>
        <p:spPr>
          <a:xfrm>
            <a:off x="180266" y="3691800"/>
            <a:ext cx="1075147" cy="2766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Kontron Switch</a:t>
            </a:r>
          </a:p>
        </p:txBody>
      </p:sp>
      <p:pic>
        <p:nvPicPr>
          <p:cNvPr id="94" name="Picture 2" descr="Image result for ptp 1588">
            <a:extLst>
              <a:ext uri="{FF2B5EF4-FFF2-40B4-BE49-F238E27FC236}">
                <a16:creationId xmlns:a16="http://schemas.microsoft.com/office/drawing/2014/main" id="{E414A7C7-193D-4AD1-9FE9-D237DC86C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749" y="2364340"/>
            <a:ext cx="571782" cy="41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itle 1">
            <a:extLst>
              <a:ext uri="{FF2B5EF4-FFF2-40B4-BE49-F238E27FC236}">
                <a16:creationId xmlns:a16="http://schemas.microsoft.com/office/drawing/2014/main" id="{51491BC7-F6FC-45C3-84BD-9D4DF8E82030}"/>
              </a:ext>
            </a:extLst>
          </p:cNvPr>
          <p:cNvSpPr txBox="1">
            <a:spLocks/>
          </p:cNvSpPr>
          <p:nvPr/>
        </p:nvSpPr>
        <p:spPr>
          <a:xfrm>
            <a:off x="362796" y="277703"/>
            <a:ext cx="3742207" cy="6345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TBD: Wireless TSN Topology</a:t>
            </a:r>
          </a:p>
          <a:p>
            <a:r>
              <a:rPr lang="en-US" sz="3600" dirty="0"/>
              <a:t>(1 UR Subnet Case)</a:t>
            </a:r>
          </a:p>
        </p:txBody>
      </p:sp>
      <p:pic>
        <p:nvPicPr>
          <p:cNvPr id="106" name="Picture 2" descr="Image result for managed switch icon">
            <a:extLst>
              <a:ext uri="{FF2B5EF4-FFF2-40B4-BE49-F238E27FC236}">
                <a16:creationId xmlns:a16="http://schemas.microsoft.com/office/drawing/2014/main" id="{5F4458AD-08A4-4738-B194-E82A7F81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27" y="3265132"/>
            <a:ext cx="655942" cy="65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6" descr="Image result for intel nuc antenna">
            <a:extLst>
              <a:ext uri="{FF2B5EF4-FFF2-40B4-BE49-F238E27FC236}">
                <a16:creationId xmlns:a16="http://schemas.microsoft.com/office/drawing/2014/main" id="{BE26378C-E3AF-4C50-A424-A4EB52665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79" y="2766842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or: Elbow 73">
            <a:extLst>
              <a:ext uri="{FF2B5EF4-FFF2-40B4-BE49-F238E27FC236}">
                <a16:creationId xmlns:a16="http://schemas.microsoft.com/office/drawing/2014/main" id="{DD6E61A1-3347-498C-A1AD-0ACED3AEC1AF}"/>
              </a:ext>
            </a:extLst>
          </p:cNvPr>
          <p:cNvCxnSpPr>
            <a:cxnSpLocks/>
            <a:stCxn id="83" idx="1"/>
            <a:endCxn id="106" idx="0"/>
          </p:cNvCxnSpPr>
          <p:nvPr/>
        </p:nvCxnSpPr>
        <p:spPr>
          <a:xfrm rot="10800000" flipV="1">
            <a:off x="1600399" y="2903778"/>
            <a:ext cx="379981" cy="361353"/>
          </a:xfrm>
          <a:prstGeom prst="bentConnector2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6" descr="Image result for intel nuc antenna">
            <a:extLst>
              <a:ext uri="{FF2B5EF4-FFF2-40B4-BE49-F238E27FC236}">
                <a16:creationId xmlns:a16="http://schemas.microsoft.com/office/drawing/2014/main" id="{ED13925F-0AC6-43CC-85BB-DC4D43187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329" y="2651451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6" descr="Image result for intel nuc antenna">
            <a:extLst>
              <a:ext uri="{FF2B5EF4-FFF2-40B4-BE49-F238E27FC236}">
                <a16:creationId xmlns:a16="http://schemas.microsoft.com/office/drawing/2014/main" id="{419A2640-BFFA-4B7F-86ED-2B5157FCF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483" y="4709050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Connector: Elbow 73">
            <a:extLst>
              <a:ext uri="{FF2B5EF4-FFF2-40B4-BE49-F238E27FC236}">
                <a16:creationId xmlns:a16="http://schemas.microsoft.com/office/drawing/2014/main" id="{E4D79E1C-F17F-46AE-BEC7-CB565DB5001A}"/>
              </a:ext>
            </a:extLst>
          </p:cNvPr>
          <p:cNvCxnSpPr>
            <a:cxnSpLocks/>
            <a:endCxn id="121" idx="0"/>
          </p:cNvCxnSpPr>
          <p:nvPr/>
        </p:nvCxnSpPr>
        <p:spPr>
          <a:xfrm rot="16200000" flipH="1">
            <a:off x="1648608" y="4089899"/>
            <a:ext cx="735498" cy="502804"/>
          </a:xfrm>
          <a:prstGeom prst="bentConnector3">
            <a:avLst>
              <a:gd name="adj1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6" descr="Image result for intel nuc antenna">
            <a:extLst>
              <a:ext uri="{FF2B5EF4-FFF2-40B4-BE49-F238E27FC236}">
                <a16:creationId xmlns:a16="http://schemas.microsoft.com/office/drawing/2014/main" id="{411B0DC6-43C2-4979-9518-61B68C632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219" y="6345531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Image result for intel nuc antenna">
            <a:extLst>
              <a:ext uri="{FF2B5EF4-FFF2-40B4-BE49-F238E27FC236}">
                <a16:creationId xmlns:a16="http://schemas.microsoft.com/office/drawing/2014/main" id="{D3B8B5E8-0794-4E88-825F-32A80773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10" y="5808081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Image result for intel nuc antenna">
            <a:extLst>
              <a:ext uri="{FF2B5EF4-FFF2-40B4-BE49-F238E27FC236}">
                <a16:creationId xmlns:a16="http://schemas.microsoft.com/office/drawing/2014/main" id="{15F2F85F-24AE-4DDA-8D4E-BC6859D5F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263" y="5278988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6" descr="Image result for intel nuc antenna">
            <a:extLst>
              <a:ext uri="{FF2B5EF4-FFF2-40B4-BE49-F238E27FC236}">
                <a16:creationId xmlns:a16="http://schemas.microsoft.com/office/drawing/2014/main" id="{EEF39C6F-10A3-4E22-95AD-A9DE5F0A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775" y="4642462"/>
            <a:ext cx="426552" cy="2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8" descr="Image result for wifi">
            <a:extLst>
              <a:ext uri="{FF2B5EF4-FFF2-40B4-BE49-F238E27FC236}">
                <a16:creationId xmlns:a16="http://schemas.microsoft.com/office/drawing/2014/main" id="{262BB111-D00C-44A4-BC7B-AFCD4FBC0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80" y="2534365"/>
            <a:ext cx="530359" cy="5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Image result for wifi">
            <a:extLst>
              <a:ext uri="{FF2B5EF4-FFF2-40B4-BE49-F238E27FC236}">
                <a16:creationId xmlns:a16="http://schemas.microsoft.com/office/drawing/2014/main" id="{6552D753-3259-4FA5-A84C-B955E1CF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65" y="4122638"/>
            <a:ext cx="530359" cy="5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Image result for wifi">
            <a:extLst>
              <a:ext uri="{FF2B5EF4-FFF2-40B4-BE49-F238E27FC236}">
                <a16:creationId xmlns:a16="http://schemas.microsoft.com/office/drawing/2014/main" id="{6ACFAE53-24D6-48FE-801A-4A8F0DD93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26" y="4401402"/>
            <a:ext cx="530359" cy="5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8" descr="Image result for wifi">
            <a:extLst>
              <a:ext uri="{FF2B5EF4-FFF2-40B4-BE49-F238E27FC236}">
                <a16:creationId xmlns:a16="http://schemas.microsoft.com/office/drawing/2014/main" id="{29CEC41C-E172-4290-97E8-97CFD4F1A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146" y="5036025"/>
            <a:ext cx="530359" cy="5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8" descr="Image result for wifi">
            <a:extLst>
              <a:ext uri="{FF2B5EF4-FFF2-40B4-BE49-F238E27FC236}">
                <a16:creationId xmlns:a16="http://schemas.microsoft.com/office/drawing/2014/main" id="{BDFE1BCC-4FD7-4D1D-942A-FCC52561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642" y="5562417"/>
            <a:ext cx="530359" cy="5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8" descr="Image result for wifi">
            <a:extLst>
              <a:ext uri="{FF2B5EF4-FFF2-40B4-BE49-F238E27FC236}">
                <a16:creationId xmlns:a16="http://schemas.microsoft.com/office/drawing/2014/main" id="{77D4FE7A-6E53-4291-A5C8-285DEA263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26" y="6046028"/>
            <a:ext cx="530359" cy="5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8" descr="Image result for wifi">
            <a:extLst>
              <a:ext uri="{FF2B5EF4-FFF2-40B4-BE49-F238E27FC236}">
                <a16:creationId xmlns:a16="http://schemas.microsoft.com/office/drawing/2014/main" id="{8752DE04-8831-4BC6-A43D-0BE43E98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864" y="2169126"/>
            <a:ext cx="530359" cy="5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2" descr="https://www.viavisolutions.com/sites/default/files/styles/product_detail_image_v2/public/main-images/aggregator-10-100-1000-tap.png?itok=wucLjYQ_">
            <a:extLst>
              <a:ext uri="{FF2B5EF4-FFF2-40B4-BE49-F238E27FC236}">
                <a16:creationId xmlns:a16="http://schemas.microsoft.com/office/drawing/2014/main" id="{4FDD1AE1-F4D6-47A7-B629-4AE31B24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653" y="2611347"/>
            <a:ext cx="1096555" cy="2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7" name="Connector: Elbow 73">
            <a:extLst>
              <a:ext uri="{FF2B5EF4-FFF2-40B4-BE49-F238E27FC236}">
                <a16:creationId xmlns:a16="http://schemas.microsoft.com/office/drawing/2014/main" id="{EBCC6344-E97F-4A12-A866-2F92643E4AA0}"/>
              </a:ext>
            </a:extLst>
          </p:cNvPr>
          <p:cNvCxnSpPr>
            <a:cxnSpLocks/>
            <a:stCxn id="113" idx="1"/>
            <a:endCxn id="165" idx="3"/>
          </p:cNvCxnSpPr>
          <p:nvPr/>
        </p:nvCxnSpPr>
        <p:spPr>
          <a:xfrm rot="10800000">
            <a:off x="5385209" y="2726486"/>
            <a:ext cx="554121" cy="61902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4456A6DC-2E71-4AB8-9C28-1710E8598265}"/>
              </a:ext>
            </a:extLst>
          </p:cNvPr>
          <p:cNvSpPr txBox="1"/>
          <p:nvPr/>
        </p:nvSpPr>
        <p:spPr>
          <a:xfrm>
            <a:off x="7420327" y="6063062"/>
            <a:ext cx="4711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Which NUC will act as the WLAN AP? </a:t>
            </a:r>
            <a:r>
              <a:rPr lang="en-US" sz="1600" dirty="0"/>
              <a:t>(The AP may needs to connect to the IE-3000 for PTP referent time.)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21CBD89-B854-42FF-8ACA-D545E0B2D153}"/>
              </a:ext>
            </a:extLst>
          </p:cNvPr>
          <p:cNvSpPr/>
          <p:nvPr/>
        </p:nvSpPr>
        <p:spPr>
          <a:xfrm>
            <a:off x="4916997" y="2341559"/>
            <a:ext cx="430765" cy="2131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dk1"/>
                </a:solidFill>
              </a:rPr>
              <a:t>TAP</a:t>
            </a:r>
          </a:p>
        </p:txBody>
      </p:sp>
    </p:spTree>
    <p:extLst>
      <p:ext uri="{BB962C8B-B14F-4D97-AF65-F5344CB8AC3E}">
        <p14:creationId xmlns:p14="http://schemas.microsoft.com/office/powerpoint/2010/main" val="180337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518D-6687-4755-973A-6646B657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D6307-4DB7-4623-B458-2E6110240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/>
          <a:lstStyle/>
          <a:p>
            <a:r>
              <a:rPr lang="en-US" dirty="0"/>
              <a:t>Build a measurement platform for evaluating wireless capabilities of supporting mission-critical industrial communications</a:t>
            </a:r>
          </a:p>
          <a:p>
            <a:pPr lvl="1"/>
            <a:r>
              <a:rPr lang="en-US" dirty="0"/>
              <a:t>Collect data from production operations, machining tools, and networks</a:t>
            </a:r>
          </a:p>
          <a:p>
            <a:pPr lvl="1"/>
            <a:r>
              <a:rPr lang="en-US" dirty="0"/>
              <a:t>Unveil interactions between operational technologies (OT) and information technologies (IT) in discrete manufacturing processes</a:t>
            </a:r>
          </a:p>
          <a:p>
            <a:pPr lvl="1"/>
            <a:r>
              <a:rPr lang="en-US" dirty="0"/>
              <a:t>Test various network techniques to support low-latency, high reliable data transmissions</a:t>
            </a:r>
          </a:p>
          <a:p>
            <a:pPr lvl="1"/>
            <a:r>
              <a:rPr lang="en-US" dirty="0"/>
              <a:t>Verify modeling methods and statistical patterns</a:t>
            </a:r>
          </a:p>
        </p:txBody>
      </p:sp>
    </p:spTree>
    <p:extLst>
      <p:ext uri="{BB962C8B-B14F-4D97-AF65-F5344CB8AC3E}">
        <p14:creationId xmlns:p14="http://schemas.microsoft.com/office/powerpoint/2010/main" val="265582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92586-BF6F-4898-9D01-177A61D9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44" y="-102632"/>
            <a:ext cx="10515600" cy="1325563"/>
          </a:xfrm>
        </p:spPr>
        <p:txBody>
          <a:bodyPr/>
          <a:lstStyle/>
          <a:p>
            <a:r>
              <a:rPr lang="en-US" dirty="0"/>
              <a:t>A Collaborative Robot Work-Cell</a:t>
            </a:r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329522BA-523E-4A59-8419-F3C29872F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474" y="981132"/>
            <a:ext cx="7644342" cy="5733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97F6043-FE58-4F06-A108-84BFA16BBF2E}"/>
              </a:ext>
            </a:extLst>
          </p:cNvPr>
          <p:cNvSpPr/>
          <p:nvPr/>
        </p:nvSpPr>
        <p:spPr>
          <a:xfrm>
            <a:off x="2577745" y="1956652"/>
            <a:ext cx="2298171" cy="19430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42E9A9-094A-45A3-9A43-29FD6F9E4C16}"/>
              </a:ext>
            </a:extLst>
          </p:cNvPr>
          <p:cNvSpPr/>
          <p:nvPr/>
        </p:nvSpPr>
        <p:spPr>
          <a:xfrm>
            <a:off x="3681852" y="1956647"/>
            <a:ext cx="1181100" cy="2952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HMI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7A8B8D-B6CF-479A-8BC9-0B3DB34BF228}"/>
              </a:ext>
            </a:extLst>
          </p:cNvPr>
          <p:cNvSpPr/>
          <p:nvPr/>
        </p:nvSpPr>
        <p:spPr>
          <a:xfrm>
            <a:off x="5301895" y="1809014"/>
            <a:ext cx="1926696" cy="19669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0A5C38-7771-417B-B23B-11EB9C7798D4}"/>
              </a:ext>
            </a:extLst>
          </p:cNvPr>
          <p:cNvSpPr/>
          <p:nvPr/>
        </p:nvSpPr>
        <p:spPr>
          <a:xfrm>
            <a:off x="7839778" y="1956651"/>
            <a:ext cx="2208213" cy="27884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FF5C19F-8F8F-4496-B715-94EB2A734BAC}"/>
              </a:ext>
            </a:extLst>
          </p:cNvPr>
          <p:cNvCxnSpPr/>
          <p:nvPr/>
        </p:nvCxnSpPr>
        <p:spPr>
          <a:xfrm flipV="1">
            <a:off x="6780916" y="1566126"/>
            <a:ext cx="1058862" cy="242888"/>
          </a:xfrm>
          <a:prstGeom prst="lin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AC46B3-6020-4FFF-A8F3-8E4E644AEBC6}"/>
              </a:ext>
            </a:extLst>
          </p:cNvPr>
          <p:cNvCxnSpPr>
            <a:cxnSpLocks/>
          </p:cNvCxnSpPr>
          <p:nvPr/>
        </p:nvCxnSpPr>
        <p:spPr>
          <a:xfrm flipH="1" flipV="1">
            <a:off x="7865179" y="1566126"/>
            <a:ext cx="842433" cy="364332"/>
          </a:xfrm>
          <a:prstGeom prst="lin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031945C-23C5-4D10-8ECD-E7148B7238F9}"/>
              </a:ext>
            </a:extLst>
          </p:cNvPr>
          <p:cNvSpPr/>
          <p:nvPr/>
        </p:nvSpPr>
        <p:spPr>
          <a:xfrm>
            <a:off x="7310347" y="1321254"/>
            <a:ext cx="1181100" cy="2952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Robots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E13A54-EC70-4D3E-BC51-FA126FB65554}"/>
              </a:ext>
            </a:extLst>
          </p:cNvPr>
          <p:cNvSpPr/>
          <p:nvPr/>
        </p:nvSpPr>
        <p:spPr>
          <a:xfrm>
            <a:off x="6177136" y="5042750"/>
            <a:ext cx="2208213" cy="1465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4B6390-0304-41E0-A6A1-8CBA58DD5E93}"/>
              </a:ext>
            </a:extLst>
          </p:cNvPr>
          <p:cNvSpPr/>
          <p:nvPr/>
        </p:nvSpPr>
        <p:spPr>
          <a:xfrm>
            <a:off x="7191285" y="6209563"/>
            <a:ext cx="1181100" cy="2952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Supervisor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8B401B-9E63-47BD-B90B-7291E050B6F7}"/>
              </a:ext>
            </a:extLst>
          </p:cNvPr>
          <p:cNvSpPr/>
          <p:nvPr/>
        </p:nvSpPr>
        <p:spPr>
          <a:xfrm>
            <a:off x="2590709" y="4490299"/>
            <a:ext cx="2580482" cy="11430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0DE1C1-1E7E-46B6-9AC0-66A769F8C133}"/>
              </a:ext>
            </a:extLst>
          </p:cNvPr>
          <p:cNvSpPr/>
          <p:nvPr/>
        </p:nvSpPr>
        <p:spPr>
          <a:xfrm>
            <a:off x="6288262" y="3909277"/>
            <a:ext cx="1256241" cy="8358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1960CA4-0527-41E3-9CAE-697AE01CB772}"/>
              </a:ext>
            </a:extLst>
          </p:cNvPr>
          <p:cNvCxnSpPr>
            <a:cxnSpLocks/>
          </p:cNvCxnSpPr>
          <p:nvPr/>
        </p:nvCxnSpPr>
        <p:spPr>
          <a:xfrm flipV="1">
            <a:off x="4919903" y="4720091"/>
            <a:ext cx="1377884" cy="1465660"/>
          </a:xfrm>
          <a:prstGeom prst="lin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DFE9B3-7F1A-482B-B917-D04C2BBFA1BF}"/>
              </a:ext>
            </a:extLst>
          </p:cNvPr>
          <p:cNvCxnSpPr>
            <a:cxnSpLocks/>
          </p:cNvCxnSpPr>
          <p:nvPr/>
        </p:nvCxnSpPr>
        <p:spPr>
          <a:xfrm flipH="1" flipV="1">
            <a:off x="3722566" y="5614252"/>
            <a:ext cx="229425" cy="571499"/>
          </a:xfrm>
          <a:prstGeom prst="lin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F69859E-D5ED-491E-B2D7-FE9FC2517535}"/>
              </a:ext>
            </a:extLst>
          </p:cNvPr>
          <p:cNvSpPr/>
          <p:nvPr/>
        </p:nvSpPr>
        <p:spPr>
          <a:xfrm>
            <a:off x="4180591" y="4056910"/>
            <a:ext cx="1181100" cy="2952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Queue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2BE9DF-BEBA-490E-9F89-13B79266E751}"/>
              </a:ext>
            </a:extLst>
          </p:cNvPr>
          <p:cNvSpPr/>
          <p:nvPr/>
        </p:nvSpPr>
        <p:spPr>
          <a:xfrm>
            <a:off x="3370966" y="6185751"/>
            <a:ext cx="1971675" cy="37147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Machining tools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ACE821-7499-4B67-9801-D155DFBDB769}"/>
              </a:ext>
            </a:extLst>
          </p:cNvPr>
          <p:cNvSpPr/>
          <p:nvPr/>
        </p:nvSpPr>
        <p:spPr>
          <a:xfrm>
            <a:off x="5361691" y="3956901"/>
            <a:ext cx="621771" cy="8774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77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4" descr="Image result for beckhoff plc cx9020">
            <a:extLst>
              <a:ext uri="{FF2B5EF4-FFF2-40B4-BE49-F238E27FC236}">
                <a16:creationId xmlns:a16="http://schemas.microsoft.com/office/drawing/2014/main" id="{1D2A6DF5-2327-4473-A4C8-C0677D53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166" y="4834176"/>
            <a:ext cx="1474287" cy="10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CE577F49-C853-4D91-9290-7919940A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42" y="1347937"/>
            <a:ext cx="3066474" cy="2683164"/>
          </a:xfrm>
          <a:prstGeom prst="rect">
            <a:avLst/>
          </a:prstGeom>
          <a:noFill/>
          <a:extLst/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8CB01FDB-C38E-4A68-9CCC-2E7E0C68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080" y="1536914"/>
            <a:ext cx="3288146" cy="263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71F8C83-AB14-411D-9D99-1F020846059D}"/>
              </a:ext>
            </a:extLst>
          </p:cNvPr>
          <p:cNvSpPr/>
          <p:nvPr/>
        </p:nvSpPr>
        <p:spPr>
          <a:xfrm>
            <a:off x="4028881" y="3413408"/>
            <a:ext cx="402920" cy="405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157D2-91ED-4376-90EB-69B3B4FAC523}"/>
              </a:ext>
            </a:extLst>
          </p:cNvPr>
          <p:cNvSpPr/>
          <p:nvPr/>
        </p:nvSpPr>
        <p:spPr>
          <a:xfrm>
            <a:off x="5157565" y="3414535"/>
            <a:ext cx="402920" cy="4029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BC3D78-4DBB-4376-BB9F-E08CDA10532B}"/>
              </a:ext>
            </a:extLst>
          </p:cNvPr>
          <p:cNvSpPr/>
          <p:nvPr/>
        </p:nvSpPr>
        <p:spPr>
          <a:xfrm>
            <a:off x="7421557" y="3414535"/>
            <a:ext cx="402920" cy="4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C52F5D-6738-4105-8E8E-9A76BADCAC22}"/>
              </a:ext>
            </a:extLst>
          </p:cNvPr>
          <p:cNvSpPr/>
          <p:nvPr/>
        </p:nvSpPr>
        <p:spPr>
          <a:xfrm>
            <a:off x="6322143" y="3414535"/>
            <a:ext cx="402920" cy="4029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28C27-A745-40BD-B2B1-7473F8837C58}"/>
              </a:ext>
            </a:extLst>
          </p:cNvPr>
          <p:cNvSpPr txBox="1"/>
          <p:nvPr/>
        </p:nvSpPr>
        <p:spPr>
          <a:xfrm>
            <a:off x="1149635" y="4286135"/>
            <a:ext cx="10389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Operator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138227-F6FD-4521-8725-237175F2DF6A}"/>
              </a:ext>
            </a:extLst>
          </p:cNvPr>
          <p:cNvSpPr txBox="1"/>
          <p:nvPr/>
        </p:nvSpPr>
        <p:spPr>
          <a:xfrm>
            <a:off x="10303648" y="2976000"/>
            <a:ext cx="113665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Inspector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8EB8EB-E6BC-4D19-BF36-800A40F8E3FE}"/>
              </a:ext>
            </a:extLst>
          </p:cNvPr>
          <p:cNvSpPr/>
          <p:nvPr/>
        </p:nvSpPr>
        <p:spPr>
          <a:xfrm>
            <a:off x="3327519" y="1714384"/>
            <a:ext cx="5123233" cy="264619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BC265-C8C0-4019-ABB3-61CAF4252FA3}"/>
              </a:ext>
            </a:extLst>
          </p:cNvPr>
          <p:cNvCxnSpPr>
            <a:cxnSpLocks/>
          </p:cNvCxnSpPr>
          <p:nvPr/>
        </p:nvCxnSpPr>
        <p:spPr>
          <a:xfrm flipV="1">
            <a:off x="4918174" y="2526882"/>
            <a:ext cx="1652217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D4E03-6883-44EF-B55D-96A71B2ECEA7}"/>
              </a:ext>
            </a:extLst>
          </p:cNvPr>
          <p:cNvCxnSpPr>
            <a:cxnSpLocks/>
          </p:cNvCxnSpPr>
          <p:nvPr/>
        </p:nvCxnSpPr>
        <p:spPr>
          <a:xfrm flipV="1">
            <a:off x="4918174" y="2337128"/>
            <a:ext cx="1673701" cy="19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0F64F5B-3E96-49E8-9A09-B22DB5F8ED21}"/>
              </a:ext>
            </a:extLst>
          </p:cNvPr>
          <p:cNvSpPr/>
          <p:nvPr/>
        </p:nvSpPr>
        <p:spPr>
          <a:xfrm>
            <a:off x="4930620" y="2094074"/>
            <a:ext cx="406290" cy="406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623651-35CF-4A65-B57B-BC499310DEBE}"/>
              </a:ext>
            </a:extLst>
          </p:cNvPr>
          <p:cNvSpPr/>
          <p:nvPr/>
        </p:nvSpPr>
        <p:spPr>
          <a:xfrm>
            <a:off x="5359254" y="2036366"/>
            <a:ext cx="406290" cy="406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5FF3D0-62C7-4CE8-B706-B187502F53FF}"/>
              </a:ext>
            </a:extLst>
          </p:cNvPr>
          <p:cNvSpPr/>
          <p:nvPr/>
        </p:nvSpPr>
        <p:spPr>
          <a:xfrm>
            <a:off x="5792644" y="1988817"/>
            <a:ext cx="406290" cy="406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AED3B4-F7B7-4643-B266-DF5A8103F264}"/>
              </a:ext>
            </a:extLst>
          </p:cNvPr>
          <p:cNvCxnSpPr>
            <a:cxnSpLocks/>
          </p:cNvCxnSpPr>
          <p:nvPr/>
        </p:nvCxnSpPr>
        <p:spPr>
          <a:xfrm flipH="1" flipV="1">
            <a:off x="4855472" y="2013453"/>
            <a:ext cx="85068" cy="560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080463D-FC74-48E6-8A5C-8B37EA9F6022}"/>
              </a:ext>
            </a:extLst>
          </p:cNvPr>
          <p:cNvSpPr txBox="1"/>
          <p:nvPr/>
        </p:nvSpPr>
        <p:spPr>
          <a:xfrm>
            <a:off x="4707613" y="1273661"/>
            <a:ext cx="211586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Work Station Array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F26F27-6D69-4611-8FFD-F73C5D7C5CF6}"/>
              </a:ext>
            </a:extLst>
          </p:cNvPr>
          <p:cNvSpPr txBox="1"/>
          <p:nvPr/>
        </p:nvSpPr>
        <p:spPr>
          <a:xfrm>
            <a:off x="4093947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5623BC-655C-4D59-BF8E-89C09C598838}"/>
              </a:ext>
            </a:extLst>
          </p:cNvPr>
          <p:cNvSpPr txBox="1"/>
          <p:nvPr/>
        </p:nvSpPr>
        <p:spPr>
          <a:xfrm>
            <a:off x="5198081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190DF-232C-410B-AAB1-3238FAD6F769}"/>
              </a:ext>
            </a:extLst>
          </p:cNvPr>
          <p:cNvSpPr txBox="1"/>
          <p:nvPr/>
        </p:nvSpPr>
        <p:spPr>
          <a:xfrm>
            <a:off x="6357447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95EBBC-C00C-493D-9358-A1602C0B7AB6}"/>
              </a:ext>
            </a:extLst>
          </p:cNvPr>
          <p:cNvSpPr txBox="1"/>
          <p:nvPr/>
        </p:nvSpPr>
        <p:spPr>
          <a:xfrm>
            <a:off x="7440621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381B38-2A73-4688-A57B-F17829204210}"/>
              </a:ext>
            </a:extLst>
          </p:cNvPr>
          <p:cNvSpPr txBox="1"/>
          <p:nvPr/>
        </p:nvSpPr>
        <p:spPr>
          <a:xfrm>
            <a:off x="5143348" y="2629345"/>
            <a:ext cx="151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Queue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B6EB43-570C-47B2-BF1D-93AC9184CAF5}"/>
              </a:ext>
            </a:extLst>
          </p:cNvPr>
          <p:cNvCxnSpPr>
            <a:cxnSpLocks/>
          </p:cNvCxnSpPr>
          <p:nvPr/>
        </p:nvCxnSpPr>
        <p:spPr>
          <a:xfrm flipH="1">
            <a:off x="4497094" y="2377662"/>
            <a:ext cx="301479" cy="5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D869F4-5ADE-479A-A13B-04BB532DD81B}"/>
              </a:ext>
            </a:extLst>
          </p:cNvPr>
          <p:cNvCxnSpPr>
            <a:cxnSpLocks/>
          </p:cNvCxnSpPr>
          <p:nvPr/>
        </p:nvCxnSpPr>
        <p:spPr>
          <a:xfrm flipH="1">
            <a:off x="6290396" y="2076701"/>
            <a:ext cx="301479" cy="5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D5741-BCD2-475D-A4A1-7F269A48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454" y="6419730"/>
            <a:ext cx="2743200" cy="365125"/>
          </a:xfrm>
        </p:spPr>
        <p:txBody>
          <a:bodyPr/>
          <a:lstStyle/>
          <a:p>
            <a:fld id="{D6A6A623-C6B0-4968-9331-41DFCCC043E8}" type="slidenum">
              <a:rPr lang="en-US" smtClean="0"/>
              <a:t>5</a:t>
            </a:fld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ADE31A0-A249-418E-879B-1D7A79139993}"/>
              </a:ext>
            </a:extLst>
          </p:cNvPr>
          <p:cNvSpPr/>
          <p:nvPr/>
        </p:nvSpPr>
        <p:spPr>
          <a:xfrm>
            <a:off x="1" y="0"/>
            <a:ext cx="8709890" cy="57284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Work-Cell Use Case – Robotic Machine Tending</a:t>
            </a:r>
          </a:p>
        </p:txBody>
      </p:sp>
      <p:pic>
        <p:nvPicPr>
          <p:cNvPr id="62" name="Picture 2" descr="Image result for cnc machine">
            <a:extLst>
              <a:ext uri="{FF2B5EF4-FFF2-40B4-BE49-F238E27FC236}">
                <a16:creationId xmlns:a16="http://schemas.microsoft.com/office/drawing/2014/main" id="{85F95709-D113-449D-A6B4-98A8AF96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92" y="4480371"/>
            <a:ext cx="1646265" cy="143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0C15E3FD-838B-4EF9-8540-C694A0FA8EEA}"/>
              </a:ext>
            </a:extLst>
          </p:cNvPr>
          <p:cNvSpPr/>
          <p:nvPr/>
        </p:nvSpPr>
        <p:spPr>
          <a:xfrm rot="1626592">
            <a:off x="7895791" y="3997622"/>
            <a:ext cx="1551145" cy="25936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Curved Right 48">
            <a:extLst>
              <a:ext uri="{FF2B5EF4-FFF2-40B4-BE49-F238E27FC236}">
                <a16:creationId xmlns:a16="http://schemas.microsoft.com/office/drawing/2014/main" id="{4664D29A-34BB-4FB0-A705-8CA4349789D3}"/>
              </a:ext>
            </a:extLst>
          </p:cNvPr>
          <p:cNvSpPr/>
          <p:nvPr/>
        </p:nvSpPr>
        <p:spPr>
          <a:xfrm>
            <a:off x="3680449" y="2492685"/>
            <a:ext cx="413498" cy="71897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Up 49">
            <a:extLst>
              <a:ext uri="{FF2B5EF4-FFF2-40B4-BE49-F238E27FC236}">
                <a16:creationId xmlns:a16="http://schemas.microsoft.com/office/drawing/2014/main" id="{AF574AFA-6577-4F0E-85D9-E4B9FAAAC101}"/>
              </a:ext>
            </a:extLst>
          </p:cNvPr>
          <p:cNvSpPr/>
          <p:nvPr/>
        </p:nvSpPr>
        <p:spPr>
          <a:xfrm rot="13443196">
            <a:off x="6820020" y="2387092"/>
            <a:ext cx="1179878" cy="4228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5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CB9DE555-1FBB-4342-B114-57466328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398" y="4961254"/>
            <a:ext cx="1580492" cy="109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7C5F977-F3EA-4A5F-9A8B-1A0D450C65FE}"/>
              </a:ext>
            </a:extLst>
          </p:cNvPr>
          <p:cNvSpPr txBox="1"/>
          <p:nvPr/>
        </p:nvSpPr>
        <p:spPr>
          <a:xfrm>
            <a:off x="5051625" y="6200234"/>
            <a:ext cx="129730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Supervisor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E3755F-37DC-42AC-ACD6-3661F3F6A08E}"/>
              </a:ext>
            </a:extLst>
          </p:cNvPr>
          <p:cNvSpPr txBox="1"/>
          <p:nvPr/>
        </p:nvSpPr>
        <p:spPr>
          <a:xfrm>
            <a:off x="8835176" y="6198526"/>
            <a:ext cx="181187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CNC (Emulator)</a:t>
            </a:r>
          </a:p>
        </p:txBody>
      </p:sp>
    </p:spTree>
    <p:extLst>
      <p:ext uri="{BB962C8B-B14F-4D97-AF65-F5344CB8AC3E}">
        <p14:creationId xmlns:p14="http://schemas.microsoft.com/office/powerpoint/2010/main" val="360685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>
            <a:extLst>
              <a:ext uri="{FF2B5EF4-FFF2-40B4-BE49-F238E27FC236}">
                <a16:creationId xmlns:a16="http://schemas.microsoft.com/office/drawing/2014/main" id="{3B4E0524-DCC5-4948-9D4B-F2F453824A42}"/>
              </a:ext>
            </a:extLst>
          </p:cNvPr>
          <p:cNvSpPr/>
          <p:nvPr/>
        </p:nvSpPr>
        <p:spPr>
          <a:xfrm>
            <a:off x="8252924" y="1992430"/>
            <a:ext cx="3037376" cy="46908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E50858-B37A-4402-A01F-5CB87F811CAA}"/>
              </a:ext>
            </a:extLst>
          </p:cNvPr>
          <p:cNvSpPr/>
          <p:nvPr/>
        </p:nvSpPr>
        <p:spPr>
          <a:xfrm>
            <a:off x="5012864" y="1358399"/>
            <a:ext cx="2617983" cy="53249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D6221BA-B35E-41F6-A815-21EB5746DF49}"/>
              </a:ext>
            </a:extLst>
          </p:cNvPr>
          <p:cNvSpPr/>
          <p:nvPr/>
        </p:nvSpPr>
        <p:spPr>
          <a:xfrm>
            <a:off x="2574675" y="174670"/>
            <a:ext cx="5372823" cy="10960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74D6E9E-8672-4749-9FE8-8F1662F4F6EC}"/>
              </a:ext>
            </a:extLst>
          </p:cNvPr>
          <p:cNvSpPr/>
          <p:nvPr/>
        </p:nvSpPr>
        <p:spPr>
          <a:xfrm>
            <a:off x="2587628" y="1355006"/>
            <a:ext cx="2119618" cy="532832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AB23A-D361-4F3C-919C-D75D3D07FD33}"/>
              </a:ext>
            </a:extLst>
          </p:cNvPr>
          <p:cNvSpPr txBox="1"/>
          <p:nvPr/>
        </p:nvSpPr>
        <p:spPr>
          <a:xfrm>
            <a:off x="2684117" y="3214330"/>
            <a:ext cx="1830728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CNC_1_main()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470E5-5B75-4B54-B48F-FD7D68833E98}"/>
              </a:ext>
            </a:extLst>
          </p:cNvPr>
          <p:cNvSpPr txBox="1"/>
          <p:nvPr/>
        </p:nvSpPr>
        <p:spPr>
          <a:xfrm>
            <a:off x="8655939" y="2109150"/>
            <a:ext cx="2538109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SCHDL_main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67958-A326-46B7-9C86-6B45BD907D0C}"/>
              </a:ext>
            </a:extLst>
          </p:cNvPr>
          <p:cNvSpPr txBox="1"/>
          <p:nvPr/>
        </p:nvSpPr>
        <p:spPr>
          <a:xfrm>
            <a:off x="8663262" y="4496389"/>
            <a:ext cx="193113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SCHDL_Sub_CNC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E2D0A-1571-4E59-8EE1-9155A4C94F08}"/>
              </a:ext>
            </a:extLst>
          </p:cNvPr>
          <p:cNvSpPr txBox="1"/>
          <p:nvPr/>
        </p:nvSpPr>
        <p:spPr>
          <a:xfrm>
            <a:off x="2684116" y="3739082"/>
            <a:ext cx="1830729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CNC_2_main()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834D1-9D8F-43FF-BE4A-CE9C62CE7E5C}"/>
              </a:ext>
            </a:extLst>
          </p:cNvPr>
          <p:cNvSpPr txBox="1"/>
          <p:nvPr/>
        </p:nvSpPr>
        <p:spPr>
          <a:xfrm>
            <a:off x="2684117" y="4249547"/>
            <a:ext cx="183073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CNC_3_main()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427E3-9578-4C9A-9A8E-1A1529A5340A}"/>
              </a:ext>
            </a:extLst>
          </p:cNvPr>
          <p:cNvSpPr txBox="1"/>
          <p:nvPr/>
        </p:nvSpPr>
        <p:spPr>
          <a:xfrm>
            <a:off x="2684116" y="4778209"/>
            <a:ext cx="1830733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CNC_4_main()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CE0B24-FBA8-4D1E-8B5C-D7523DCB8B9D}"/>
              </a:ext>
            </a:extLst>
          </p:cNvPr>
          <p:cNvSpPr txBox="1"/>
          <p:nvPr/>
        </p:nvSpPr>
        <p:spPr>
          <a:xfrm>
            <a:off x="2684117" y="5298199"/>
            <a:ext cx="1830737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UR_OPT_main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BE53BA-143A-4EDB-BA53-9EAAFD7C55FC}"/>
              </a:ext>
            </a:extLst>
          </p:cNvPr>
          <p:cNvSpPr txBox="1"/>
          <p:nvPr/>
        </p:nvSpPr>
        <p:spPr>
          <a:xfrm>
            <a:off x="2692162" y="1517444"/>
            <a:ext cx="1723081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Order_main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52A71-7B88-4C75-906F-50D3A47FDA16}"/>
              </a:ext>
            </a:extLst>
          </p:cNvPr>
          <p:cNvSpPr txBox="1"/>
          <p:nvPr/>
        </p:nvSpPr>
        <p:spPr>
          <a:xfrm>
            <a:off x="2679351" y="2668422"/>
            <a:ext cx="1830725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Queue_main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CC8D3-3100-4423-920E-DCF1F71301FB}"/>
              </a:ext>
            </a:extLst>
          </p:cNvPr>
          <p:cNvSpPr txBox="1"/>
          <p:nvPr/>
        </p:nvSpPr>
        <p:spPr>
          <a:xfrm>
            <a:off x="2684116" y="5858611"/>
            <a:ext cx="1830737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UR_INS_main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7A56AD-4EF9-480D-B47B-EFE11B1E5CBE}"/>
              </a:ext>
            </a:extLst>
          </p:cNvPr>
          <p:cNvSpPr txBox="1"/>
          <p:nvPr/>
        </p:nvSpPr>
        <p:spPr>
          <a:xfrm>
            <a:off x="8664141" y="5852652"/>
            <a:ext cx="193113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SCHDL_Sub_INS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FAE22-A157-4022-96CE-26D032933259}"/>
              </a:ext>
            </a:extLst>
          </p:cNvPr>
          <p:cNvSpPr txBox="1"/>
          <p:nvPr/>
        </p:nvSpPr>
        <p:spPr>
          <a:xfrm>
            <a:off x="5363666" y="3214330"/>
            <a:ext cx="100338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arrCNC</a:t>
            </a:r>
            <a:r>
              <a:rPr lang="en-US" sz="1600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3C4330-00A8-4672-8A58-A7D327FA7BEC}"/>
              </a:ext>
            </a:extLst>
          </p:cNvPr>
          <p:cNvSpPr txBox="1"/>
          <p:nvPr/>
        </p:nvSpPr>
        <p:spPr>
          <a:xfrm>
            <a:off x="5365496" y="3739082"/>
            <a:ext cx="100338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arrCNC</a:t>
            </a:r>
            <a:r>
              <a:rPr lang="en-US" sz="1600" dirty="0">
                <a:solidFill>
                  <a:schemeClr val="bg1"/>
                </a:solidFill>
              </a:rPr>
              <a:t>[2]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D693A0-3F97-408D-BECE-DF1C3A976F99}"/>
              </a:ext>
            </a:extLst>
          </p:cNvPr>
          <p:cNvSpPr txBox="1"/>
          <p:nvPr/>
        </p:nvSpPr>
        <p:spPr>
          <a:xfrm>
            <a:off x="5365496" y="4245636"/>
            <a:ext cx="100338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arrCNC</a:t>
            </a:r>
            <a:r>
              <a:rPr lang="en-US" sz="1600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072113-1A94-422E-8BED-303F68356E6E}"/>
              </a:ext>
            </a:extLst>
          </p:cNvPr>
          <p:cNvSpPr txBox="1"/>
          <p:nvPr/>
        </p:nvSpPr>
        <p:spPr>
          <a:xfrm>
            <a:off x="5362320" y="4780488"/>
            <a:ext cx="100338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arrCNC</a:t>
            </a:r>
            <a:r>
              <a:rPr lang="en-US" sz="1600" dirty="0">
                <a:solidFill>
                  <a:schemeClr val="bg1"/>
                </a:solidFill>
              </a:rPr>
              <a:t>[4]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60A0BC-B710-43BB-B0E0-A578D8EC8FBC}"/>
              </a:ext>
            </a:extLst>
          </p:cNvPr>
          <p:cNvSpPr txBox="1"/>
          <p:nvPr/>
        </p:nvSpPr>
        <p:spPr>
          <a:xfrm>
            <a:off x="5363662" y="2668661"/>
            <a:ext cx="1260964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gvQueue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A50039-32A6-4FA8-8DBC-A57860141A2E}"/>
              </a:ext>
            </a:extLst>
          </p:cNvPr>
          <p:cNvSpPr txBox="1"/>
          <p:nvPr/>
        </p:nvSpPr>
        <p:spPr>
          <a:xfrm>
            <a:off x="5354138" y="5296982"/>
            <a:ext cx="1260964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gvUR1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F614E7-5C6B-4917-8B2C-9D89D34903DC}"/>
              </a:ext>
            </a:extLst>
          </p:cNvPr>
          <p:cNvSpPr txBox="1"/>
          <p:nvPr/>
        </p:nvSpPr>
        <p:spPr>
          <a:xfrm>
            <a:off x="5346446" y="5855672"/>
            <a:ext cx="1260964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gvUR2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DD6D85-2A77-41E3-B328-76E3A00912D8}"/>
              </a:ext>
            </a:extLst>
          </p:cNvPr>
          <p:cNvSpPr txBox="1"/>
          <p:nvPr/>
        </p:nvSpPr>
        <p:spPr>
          <a:xfrm>
            <a:off x="5344614" y="1514933"/>
            <a:ext cx="884017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gvOrder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1E90B1-DE22-4931-8F1C-5601570D7C5E}"/>
              </a:ext>
            </a:extLst>
          </p:cNvPr>
          <p:cNvSpPr txBox="1"/>
          <p:nvPr/>
        </p:nvSpPr>
        <p:spPr>
          <a:xfrm>
            <a:off x="8663262" y="3275176"/>
            <a:ext cx="1931132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SCHDL_Sub_Queue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F3D699-ECF1-4E48-B5D9-83817FF62727}"/>
              </a:ext>
            </a:extLst>
          </p:cNvPr>
          <p:cNvCxnSpPr>
            <a:cxnSpLocks/>
          </p:cNvCxnSpPr>
          <p:nvPr/>
        </p:nvCxnSpPr>
        <p:spPr>
          <a:xfrm flipV="1">
            <a:off x="10916453" y="2446944"/>
            <a:ext cx="0" cy="357498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C8EE1A-66EC-4149-9713-DFEBA01FD06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10594394" y="3442743"/>
            <a:ext cx="322059" cy="1710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2CD002B-9144-4CB7-AB6C-D3D8B30482E6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10594394" y="4665666"/>
            <a:ext cx="322059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0BEEC1-59F0-4A13-9792-4C2FC626E19E}"/>
              </a:ext>
            </a:extLst>
          </p:cNvPr>
          <p:cNvCxnSpPr>
            <a:cxnSpLocks/>
            <a:endCxn id="23" idx="3"/>
          </p:cNvCxnSpPr>
          <p:nvPr/>
        </p:nvCxnSpPr>
        <p:spPr>
          <a:xfrm flipH="1">
            <a:off x="10595273" y="6021929"/>
            <a:ext cx="3211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Brace 57">
            <a:extLst>
              <a:ext uri="{FF2B5EF4-FFF2-40B4-BE49-F238E27FC236}">
                <a16:creationId xmlns:a16="http://schemas.microsoft.com/office/drawing/2014/main" id="{9A854F3B-CE3F-450F-B3F6-51955252A2CE}"/>
              </a:ext>
            </a:extLst>
          </p:cNvPr>
          <p:cNvSpPr/>
          <p:nvPr/>
        </p:nvSpPr>
        <p:spPr>
          <a:xfrm>
            <a:off x="7670048" y="2768601"/>
            <a:ext cx="239357" cy="2808724"/>
          </a:xfrm>
          <a:prstGeom prst="rightBrace">
            <a:avLst>
              <a:gd name="adj1" fmla="val 95014"/>
              <a:gd name="adj2" fmla="val 50000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B9EA3017-A22F-4DC0-A8D3-5D56B9022BBE}"/>
              </a:ext>
            </a:extLst>
          </p:cNvPr>
          <p:cNvSpPr/>
          <p:nvPr/>
        </p:nvSpPr>
        <p:spPr>
          <a:xfrm>
            <a:off x="8382952" y="3314462"/>
            <a:ext cx="185955" cy="1535879"/>
          </a:xfrm>
          <a:prstGeom prst="leftBrace">
            <a:avLst>
              <a:gd name="adj1" fmla="val 85968"/>
              <a:gd name="adj2" fmla="val 55871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A91010-1D50-4E98-99B3-A8ACB0497142}"/>
              </a:ext>
            </a:extLst>
          </p:cNvPr>
          <p:cNvCxnSpPr>
            <a:cxnSpLocks/>
          </p:cNvCxnSpPr>
          <p:nvPr/>
        </p:nvCxnSpPr>
        <p:spPr>
          <a:xfrm flipH="1">
            <a:off x="8005466" y="4169667"/>
            <a:ext cx="26937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F70FFF2-1C94-4F43-8312-78B88810A52A}"/>
              </a:ext>
            </a:extLst>
          </p:cNvPr>
          <p:cNvCxnSpPr>
            <a:cxnSpLocks/>
          </p:cNvCxnSpPr>
          <p:nvPr/>
        </p:nvCxnSpPr>
        <p:spPr>
          <a:xfrm flipH="1">
            <a:off x="6621622" y="6104249"/>
            <a:ext cx="204164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32A13CB-020D-4006-8E19-B5BBE16DDFBF}"/>
              </a:ext>
            </a:extLst>
          </p:cNvPr>
          <p:cNvSpPr txBox="1"/>
          <p:nvPr/>
        </p:nvSpPr>
        <p:spPr>
          <a:xfrm>
            <a:off x="5346446" y="2108389"/>
            <a:ext cx="1260964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gvSch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2214F7C-F0B1-486E-8FFA-BCDF4A055AAD}"/>
              </a:ext>
            </a:extLst>
          </p:cNvPr>
          <p:cNvCxnSpPr>
            <a:cxnSpLocks/>
            <a:stCxn id="5" idx="1"/>
            <a:endCxn id="76" idx="3"/>
          </p:cNvCxnSpPr>
          <p:nvPr/>
        </p:nvCxnSpPr>
        <p:spPr>
          <a:xfrm flipH="1" flipV="1">
            <a:off x="6607410" y="2277666"/>
            <a:ext cx="2048529" cy="76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4FFDD4C-65A8-4399-BC08-6C4874AE665D}"/>
              </a:ext>
            </a:extLst>
          </p:cNvPr>
          <p:cNvCxnSpPr>
            <a:cxnSpLocks/>
          </p:cNvCxnSpPr>
          <p:nvPr/>
        </p:nvCxnSpPr>
        <p:spPr>
          <a:xfrm flipH="1" flipV="1">
            <a:off x="7532296" y="922579"/>
            <a:ext cx="14213" cy="505559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E69864A-0354-4C6E-BAD9-7ACA58D5AE92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6624626" y="2837699"/>
            <a:ext cx="917120" cy="239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F24E6BD-E1D4-49AE-8E22-1DD1F4E578AB}"/>
              </a:ext>
            </a:extLst>
          </p:cNvPr>
          <p:cNvCxnSpPr>
            <a:cxnSpLocks/>
            <a:stCxn id="107" idx="1"/>
            <a:endCxn id="26" idx="3"/>
          </p:cNvCxnSpPr>
          <p:nvPr/>
        </p:nvCxnSpPr>
        <p:spPr>
          <a:xfrm flipH="1">
            <a:off x="6367049" y="3383607"/>
            <a:ext cx="25457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74368F-D4B9-4BDF-B18B-BA9DAA98DC1E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6615102" y="5466259"/>
            <a:ext cx="931407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DEF0CA1-7044-46E6-9E79-6B2589C3719B}"/>
              </a:ext>
            </a:extLst>
          </p:cNvPr>
          <p:cNvCxnSpPr>
            <a:cxnSpLocks/>
          </p:cNvCxnSpPr>
          <p:nvPr/>
        </p:nvCxnSpPr>
        <p:spPr>
          <a:xfrm flipH="1">
            <a:off x="6615102" y="5978169"/>
            <a:ext cx="926644" cy="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642B64D-7FC6-41A5-97BC-DCD8DB207FB8}"/>
              </a:ext>
            </a:extLst>
          </p:cNvPr>
          <p:cNvCxnSpPr>
            <a:cxnSpLocks/>
            <a:stCxn id="26" idx="1"/>
            <a:endCxn id="4" idx="3"/>
          </p:cNvCxnSpPr>
          <p:nvPr/>
        </p:nvCxnSpPr>
        <p:spPr>
          <a:xfrm flipH="1">
            <a:off x="4514845" y="3383607"/>
            <a:ext cx="84882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2BB4FD6-9683-4F4E-A658-2348385E362D}"/>
              </a:ext>
            </a:extLst>
          </p:cNvPr>
          <p:cNvCxnSpPr>
            <a:cxnSpLocks/>
            <a:stCxn id="27" idx="1"/>
            <a:endCxn id="9" idx="3"/>
          </p:cNvCxnSpPr>
          <p:nvPr/>
        </p:nvCxnSpPr>
        <p:spPr>
          <a:xfrm flipH="1">
            <a:off x="4514845" y="3908359"/>
            <a:ext cx="85065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4D908D1-E249-4A91-BC09-6C322FEB8B6C}"/>
              </a:ext>
            </a:extLst>
          </p:cNvPr>
          <p:cNvCxnSpPr>
            <a:cxnSpLocks/>
            <a:stCxn id="28" idx="1"/>
            <a:endCxn id="10" idx="3"/>
          </p:cNvCxnSpPr>
          <p:nvPr/>
        </p:nvCxnSpPr>
        <p:spPr>
          <a:xfrm flipH="1">
            <a:off x="4514849" y="4414913"/>
            <a:ext cx="850647" cy="391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8B4647F-C917-4289-9079-CB5A57417F78}"/>
              </a:ext>
            </a:extLst>
          </p:cNvPr>
          <p:cNvCxnSpPr>
            <a:cxnSpLocks/>
            <a:stCxn id="29" idx="1"/>
            <a:endCxn id="11" idx="3"/>
          </p:cNvCxnSpPr>
          <p:nvPr/>
        </p:nvCxnSpPr>
        <p:spPr>
          <a:xfrm flipH="1" flipV="1">
            <a:off x="4514849" y="4947486"/>
            <a:ext cx="847471" cy="227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38BEF7C-FFCC-4D32-94B7-C09E8EF6E769}"/>
              </a:ext>
            </a:extLst>
          </p:cNvPr>
          <p:cNvCxnSpPr>
            <a:cxnSpLocks/>
            <a:stCxn id="31" idx="1"/>
            <a:endCxn id="12" idx="3"/>
          </p:cNvCxnSpPr>
          <p:nvPr/>
        </p:nvCxnSpPr>
        <p:spPr>
          <a:xfrm flipH="1">
            <a:off x="4514854" y="5466259"/>
            <a:ext cx="839284" cy="1217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E9458F-9D85-4D5D-B4D2-5411932FFFB5}"/>
              </a:ext>
            </a:extLst>
          </p:cNvPr>
          <p:cNvCxnSpPr>
            <a:cxnSpLocks/>
            <a:stCxn id="32" idx="1"/>
            <a:endCxn id="18" idx="3"/>
          </p:cNvCxnSpPr>
          <p:nvPr/>
        </p:nvCxnSpPr>
        <p:spPr>
          <a:xfrm flipH="1">
            <a:off x="4514853" y="6024949"/>
            <a:ext cx="831593" cy="293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961E892-9863-41CC-B04D-CC5A20333A8A}"/>
              </a:ext>
            </a:extLst>
          </p:cNvPr>
          <p:cNvCxnSpPr>
            <a:cxnSpLocks/>
          </p:cNvCxnSpPr>
          <p:nvPr/>
        </p:nvCxnSpPr>
        <p:spPr>
          <a:xfrm flipH="1">
            <a:off x="4308580" y="2290165"/>
            <a:ext cx="103603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94482C1-6764-4AF8-8EC1-BDE59C345129}"/>
              </a:ext>
            </a:extLst>
          </p:cNvPr>
          <p:cNvCxnSpPr>
            <a:cxnSpLocks/>
            <a:stCxn id="30" idx="1"/>
            <a:endCxn id="14" idx="3"/>
          </p:cNvCxnSpPr>
          <p:nvPr/>
        </p:nvCxnSpPr>
        <p:spPr>
          <a:xfrm flipH="1" flipV="1">
            <a:off x="4510076" y="2837699"/>
            <a:ext cx="853586" cy="239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8E20B81-5585-41B4-A925-A22269F9843A}"/>
              </a:ext>
            </a:extLst>
          </p:cNvPr>
          <p:cNvCxnSpPr>
            <a:cxnSpLocks/>
          </p:cNvCxnSpPr>
          <p:nvPr/>
        </p:nvCxnSpPr>
        <p:spPr>
          <a:xfrm flipH="1" flipV="1">
            <a:off x="4429822" y="1821586"/>
            <a:ext cx="900213" cy="94701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 descr="Image result for beckhoff plc cx9020">
            <a:extLst>
              <a:ext uri="{FF2B5EF4-FFF2-40B4-BE49-F238E27FC236}">
                <a16:creationId xmlns:a16="http://schemas.microsoft.com/office/drawing/2014/main" id="{71ACF1E0-2B7A-4A55-AECA-C4DBCE886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20"/>
          <a:stretch/>
        </p:blipFill>
        <p:spPr bwMode="auto">
          <a:xfrm>
            <a:off x="768635" y="3338228"/>
            <a:ext cx="620059" cy="6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31" descr="Image result for beckhoff plc cx9020">
            <a:extLst>
              <a:ext uri="{FF2B5EF4-FFF2-40B4-BE49-F238E27FC236}">
                <a16:creationId xmlns:a16="http://schemas.microsoft.com/office/drawing/2014/main" id="{68C58ED6-82A0-4CED-80A3-177440490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20"/>
          <a:stretch/>
        </p:blipFill>
        <p:spPr bwMode="auto">
          <a:xfrm>
            <a:off x="574575" y="3681289"/>
            <a:ext cx="620059" cy="6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 descr="Image result for beckhoff plc cx9020">
            <a:extLst>
              <a:ext uri="{FF2B5EF4-FFF2-40B4-BE49-F238E27FC236}">
                <a16:creationId xmlns:a16="http://schemas.microsoft.com/office/drawing/2014/main" id="{BAEFB281-4FBF-44C8-A47B-884E20C75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20"/>
          <a:stretch/>
        </p:blipFill>
        <p:spPr bwMode="auto">
          <a:xfrm>
            <a:off x="411706" y="4074076"/>
            <a:ext cx="620059" cy="6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33" descr="Image result for beckhoff plc cx9020">
            <a:extLst>
              <a:ext uri="{FF2B5EF4-FFF2-40B4-BE49-F238E27FC236}">
                <a16:creationId xmlns:a16="http://schemas.microsoft.com/office/drawing/2014/main" id="{B3A7BB0F-9367-41B0-82FB-F8614E86F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20"/>
          <a:stretch/>
        </p:blipFill>
        <p:spPr bwMode="auto">
          <a:xfrm>
            <a:off x="234225" y="4466863"/>
            <a:ext cx="620059" cy="63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87073E1A-BD9D-422F-A2FF-6C383DEA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720" y="433447"/>
            <a:ext cx="978455" cy="68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6" descr="Related image">
            <a:extLst>
              <a:ext uri="{FF2B5EF4-FFF2-40B4-BE49-F238E27FC236}">
                <a16:creationId xmlns:a16="http://schemas.microsoft.com/office/drawing/2014/main" id="{030BC92C-C6D7-4461-B0B7-EE143D8CD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3" r="19325"/>
          <a:stretch/>
        </p:blipFill>
        <p:spPr bwMode="auto">
          <a:xfrm>
            <a:off x="258343" y="5245744"/>
            <a:ext cx="612789" cy="81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Arrow: Left-Right 138">
            <a:extLst>
              <a:ext uri="{FF2B5EF4-FFF2-40B4-BE49-F238E27FC236}">
                <a16:creationId xmlns:a16="http://schemas.microsoft.com/office/drawing/2014/main" id="{FA5AFF9D-9BCC-4B3D-890F-F9032D170B06}"/>
              </a:ext>
            </a:extLst>
          </p:cNvPr>
          <p:cNvSpPr/>
          <p:nvPr/>
        </p:nvSpPr>
        <p:spPr>
          <a:xfrm>
            <a:off x="1367502" y="3911446"/>
            <a:ext cx="945811" cy="601062"/>
          </a:xfrm>
          <a:prstGeom prst="leftRightArrow">
            <a:avLst>
              <a:gd name="adj1" fmla="val 50000"/>
              <a:gd name="adj2" fmla="val 2939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ADS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7CB60C5B-C162-4DC1-9EDA-E5E32FA78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648" y="267473"/>
            <a:ext cx="1590108" cy="894436"/>
          </a:xfrm>
          <a:prstGeom prst="rect">
            <a:avLst/>
          </a:prstGeom>
        </p:spPr>
      </p:pic>
      <p:sp>
        <p:nvSpPr>
          <p:cNvPr id="143" name="Arrow: Left-Right 142">
            <a:extLst>
              <a:ext uri="{FF2B5EF4-FFF2-40B4-BE49-F238E27FC236}">
                <a16:creationId xmlns:a16="http://schemas.microsoft.com/office/drawing/2014/main" id="{DF1809DF-CF1B-4039-9A60-A26C3365206D}"/>
              </a:ext>
            </a:extLst>
          </p:cNvPr>
          <p:cNvSpPr/>
          <p:nvPr/>
        </p:nvSpPr>
        <p:spPr>
          <a:xfrm>
            <a:off x="1474823" y="424823"/>
            <a:ext cx="838489" cy="601062"/>
          </a:xfrm>
          <a:prstGeom prst="leftRightArrow">
            <a:avLst>
              <a:gd name="adj1" fmla="val 50000"/>
              <a:gd name="adj2" fmla="val 2306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HMI</a:t>
            </a:r>
          </a:p>
        </p:txBody>
      </p:sp>
      <p:pic>
        <p:nvPicPr>
          <p:cNvPr id="1026" name="Picture 2" descr="Image result for engineer icon">
            <a:extLst>
              <a:ext uri="{FF2B5EF4-FFF2-40B4-BE49-F238E27FC236}">
                <a16:creationId xmlns:a16="http://schemas.microsoft.com/office/drawing/2014/main" id="{066F1C4F-3B18-4B01-9A59-4984450D3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5" y="205484"/>
            <a:ext cx="1073547" cy="107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083B0D5F-86FB-4334-8840-D9B6CB4D4C52}"/>
              </a:ext>
            </a:extLst>
          </p:cNvPr>
          <p:cNvCxnSpPr>
            <a:cxnSpLocks/>
          </p:cNvCxnSpPr>
          <p:nvPr/>
        </p:nvCxnSpPr>
        <p:spPr>
          <a:xfrm flipH="1">
            <a:off x="4348757" y="767523"/>
            <a:ext cx="101356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68659B9-F124-4616-AC80-B8952BD7FE91}"/>
              </a:ext>
            </a:extLst>
          </p:cNvPr>
          <p:cNvCxnSpPr>
            <a:cxnSpLocks/>
          </p:cNvCxnSpPr>
          <p:nvPr/>
        </p:nvCxnSpPr>
        <p:spPr>
          <a:xfrm flipV="1">
            <a:off x="6010910" y="922579"/>
            <a:ext cx="0" cy="58662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655CC951-EB5A-4970-9B73-31DE6FF51E5D}"/>
              </a:ext>
            </a:extLst>
          </p:cNvPr>
          <p:cNvSpPr txBox="1"/>
          <p:nvPr/>
        </p:nvSpPr>
        <p:spPr>
          <a:xfrm>
            <a:off x="5349123" y="584025"/>
            <a:ext cx="2395567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VisuRules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6BA3EA-2789-40C8-82B4-B7334CF76DB6}"/>
              </a:ext>
            </a:extLst>
          </p:cNvPr>
          <p:cNvCxnSpPr>
            <a:cxnSpLocks/>
          </p:cNvCxnSpPr>
          <p:nvPr/>
        </p:nvCxnSpPr>
        <p:spPr>
          <a:xfrm flipV="1">
            <a:off x="4308581" y="2290167"/>
            <a:ext cx="0" cy="33105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57B821D-F14B-43D0-B8B6-B3785B978F6B}"/>
              </a:ext>
            </a:extLst>
          </p:cNvPr>
          <p:cNvCxnSpPr>
            <a:cxnSpLocks/>
          </p:cNvCxnSpPr>
          <p:nvPr/>
        </p:nvCxnSpPr>
        <p:spPr>
          <a:xfrm flipV="1">
            <a:off x="4021141" y="2419350"/>
            <a:ext cx="287439" cy="24208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299699E-293D-4AA5-B163-4789098B9B82}"/>
              </a:ext>
            </a:extLst>
          </p:cNvPr>
          <p:cNvCxnSpPr>
            <a:cxnSpLocks/>
          </p:cNvCxnSpPr>
          <p:nvPr/>
        </p:nvCxnSpPr>
        <p:spPr>
          <a:xfrm flipV="1">
            <a:off x="4034441" y="2932470"/>
            <a:ext cx="274139" cy="27583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8DC014-855E-4146-9A40-03766E284865}"/>
              </a:ext>
            </a:extLst>
          </p:cNvPr>
          <p:cNvCxnSpPr>
            <a:cxnSpLocks/>
          </p:cNvCxnSpPr>
          <p:nvPr/>
        </p:nvCxnSpPr>
        <p:spPr>
          <a:xfrm flipV="1">
            <a:off x="4064879" y="3506234"/>
            <a:ext cx="243701" cy="232848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C8A7FBD-7E6D-4955-B423-5A096CC7B619}"/>
              </a:ext>
            </a:extLst>
          </p:cNvPr>
          <p:cNvCxnSpPr>
            <a:cxnSpLocks/>
          </p:cNvCxnSpPr>
          <p:nvPr/>
        </p:nvCxnSpPr>
        <p:spPr>
          <a:xfrm flipV="1">
            <a:off x="4064879" y="4000500"/>
            <a:ext cx="243701" cy="25214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D74C045-1A57-4813-88C6-533A24917968}"/>
              </a:ext>
            </a:extLst>
          </p:cNvPr>
          <p:cNvCxnSpPr>
            <a:cxnSpLocks/>
          </p:cNvCxnSpPr>
          <p:nvPr/>
        </p:nvCxnSpPr>
        <p:spPr>
          <a:xfrm flipV="1">
            <a:off x="4064879" y="4527550"/>
            <a:ext cx="243701" cy="24726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828E50A-B508-4049-B483-F4200C2C6A8B}"/>
              </a:ext>
            </a:extLst>
          </p:cNvPr>
          <p:cNvCxnSpPr>
            <a:cxnSpLocks/>
          </p:cNvCxnSpPr>
          <p:nvPr/>
        </p:nvCxnSpPr>
        <p:spPr>
          <a:xfrm flipV="1">
            <a:off x="4064879" y="5041901"/>
            <a:ext cx="243701" cy="25508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7D4EA6C-8630-447F-A9E5-9C19835E441C}"/>
              </a:ext>
            </a:extLst>
          </p:cNvPr>
          <p:cNvCxnSpPr>
            <a:cxnSpLocks/>
          </p:cNvCxnSpPr>
          <p:nvPr/>
        </p:nvCxnSpPr>
        <p:spPr>
          <a:xfrm flipV="1">
            <a:off x="4064879" y="5600700"/>
            <a:ext cx="243701" cy="257911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3179696-83E0-41FF-A9CD-52B1DA70E07C}"/>
              </a:ext>
            </a:extLst>
          </p:cNvPr>
          <p:cNvSpPr txBox="1"/>
          <p:nvPr/>
        </p:nvSpPr>
        <p:spPr>
          <a:xfrm>
            <a:off x="9486210" y="483858"/>
            <a:ext cx="1896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Supervisor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A3B1EF-AFB9-464D-A18B-AC2B407BA078}"/>
              </a:ext>
            </a:extLst>
          </p:cNvPr>
          <p:cNvSpPr/>
          <p:nvPr/>
        </p:nvSpPr>
        <p:spPr>
          <a:xfrm>
            <a:off x="3067806" y="6275233"/>
            <a:ext cx="102649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Interfaces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E25690E-FF64-480E-9FB7-771063A25C4B}"/>
              </a:ext>
            </a:extLst>
          </p:cNvPr>
          <p:cNvSpPr/>
          <p:nvPr/>
        </p:nvSpPr>
        <p:spPr>
          <a:xfrm>
            <a:off x="5725486" y="6269101"/>
            <a:ext cx="12979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Variable Lists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73FA735-C308-4DF0-B91B-EB920603C6E7}"/>
              </a:ext>
            </a:extLst>
          </p:cNvPr>
          <p:cNvSpPr/>
          <p:nvPr/>
        </p:nvSpPr>
        <p:spPr>
          <a:xfrm>
            <a:off x="9336463" y="6269363"/>
            <a:ext cx="10294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Scheduler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1D73A6E-E4A3-4D31-BEA4-94970CA69A0B}"/>
              </a:ext>
            </a:extLst>
          </p:cNvPr>
          <p:cNvSpPr/>
          <p:nvPr/>
        </p:nvSpPr>
        <p:spPr>
          <a:xfrm>
            <a:off x="5578100" y="149453"/>
            <a:ext cx="126855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Visualization</a:t>
            </a:r>
          </a:p>
        </p:txBody>
      </p:sp>
      <p:pic>
        <p:nvPicPr>
          <p:cNvPr id="137" name="Picture 6" descr="Related image">
            <a:extLst>
              <a:ext uri="{FF2B5EF4-FFF2-40B4-BE49-F238E27FC236}">
                <a16:creationId xmlns:a16="http://schemas.microsoft.com/office/drawing/2014/main" id="{8A13DBAA-E9CC-4580-A162-76F35E726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3" r="19325"/>
          <a:stretch/>
        </p:blipFill>
        <p:spPr bwMode="auto">
          <a:xfrm>
            <a:off x="665767" y="5847889"/>
            <a:ext cx="612982" cy="81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Arrow: Left-Right 107">
            <a:extLst>
              <a:ext uri="{FF2B5EF4-FFF2-40B4-BE49-F238E27FC236}">
                <a16:creationId xmlns:a16="http://schemas.microsoft.com/office/drawing/2014/main" id="{D38BE747-341A-4CE5-959B-3081C5A14F1A}"/>
              </a:ext>
            </a:extLst>
          </p:cNvPr>
          <p:cNvSpPr/>
          <p:nvPr/>
        </p:nvSpPr>
        <p:spPr>
          <a:xfrm>
            <a:off x="1381118" y="2593322"/>
            <a:ext cx="945811" cy="601062"/>
          </a:xfrm>
          <a:prstGeom prst="leftRightArrow">
            <a:avLst>
              <a:gd name="adj1" fmla="val 50000"/>
              <a:gd name="adj2" fmla="val 2939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I/O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5C9551-D3DF-4605-9CBF-CE8116155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71" y="2636250"/>
            <a:ext cx="684091" cy="515206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9213A8D-D734-4806-9D58-95AB63566BFD}"/>
              </a:ext>
            </a:extLst>
          </p:cNvPr>
          <p:cNvCxnSpPr>
            <a:cxnSpLocks/>
          </p:cNvCxnSpPr>
          <p:nvPr/>
        </p:nvCxnSpPr>
        <p:spPr>
          <a:xfrm flipH="1">
            <a:off x="6615102" y="2420882"/>
            <a:ext cx="920228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5BD0D4D-F8F6-4AAD-8047-74D74AAE4FAB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407094" y="1684210"/>
            <a:ext cx="937520" cy="1111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371B841D-CE3E-4EB2-8D35-ED8A7EF8CAD3}"/>
              </a:ext>
            </a:extLst>
          </p:cNvPr>
          <p:cNvSpPr/>
          <p:nvPr/>
        </p:nvSpPr>
        <p:spPr>
          <a:xfrm>
            <a:off x="1158572" y="5426473"/>
            <a:ext cx="1177606" cy="655858"/>
          </a:xfrm>
          <a:prstGeom prst="leftRightArrow">
            <a:avLst>
              <a:gd name="adj1" fmla="val 47095"/>
              <a:gd name="adj2" fmla="val 2818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Modbus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DE2E6A6-604A-4FC0-AF2F-0258A2BC4A1E}"/>
              </a:ext>
            </a:extLst>
          </p:cNvPr>
          <p:cNvCxnSpPr>
            <a:cxnSpLocks/>
          </p:cNvCxnSpPr>
          <p:nvPr/>
        </p:nvCxnSpPr>
        <p:spPr>
          <a:xfrm flipV="1">
            <a:off x="11643489" y="174670"/>
            <a:ext cx="0" cy="173033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3607E8A-EDCE-4D80-8364-C0FC5E80C70D}"/>
              </a:ext>
            </a:extLst>
          </p:cNvPr>
          <p:cNvCxnSpPr>
            <a:cxnSpLocks/>
          </p:cNvCxnSpPr>
          <p:nvPr/>
        </p:nvCxnSpPr>
        <p:spPr>
          <a:xfrm flipH="1" flipV="1">
            <a:off x="11642926" y="1926266"/>
            <a:ext cx="563" cy="477832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94097C1-6807-4230-9FE7-44922B746A97}"/>
              </a:ext>
            </a:extLst>
          </p:cNvPr>
          <p:cNvSpPr txBox="1"/>
          <p:nvPr/>
        </p:nvSpPr>
        <p:spPr>
          <a:xfrm rot="16200000">
            <a:off x="10994885" y="3833912"/>
            <a:ext cx="1048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Job-Based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3BD5D1A-3CD0-4D92-87C5-E4A512D436A0}"/>
              </a:ext>
            </a:extLst>
          </p:cNvPr>
          <p:cNvSpPr txBox="1"/>
          <p:nvPr/>
        </p:nvSpPr>
        <p:spPr>
          <a:xfrm rot="16200000">
            <a:off x="10846985" y="776500"/>
            <a:ext cx="1331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Order-Based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E794963-0ED8-4C71-A571-898043B3A65F}"/>
              </a:ext>
            </a:extLst>
          </p:cNvPr>
          <p:cNvSpPr txBox="1"/>
          <p:nvPr/>
        </p:nvSpPr>
        <p:spPr>
          <a:xfrm>
            <a:off x="6628069" y="1512747"/>
            <a:ext cx="649474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gvSys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86D3A28-3608-4420-BACE-939A853BEEA4}"/>
              </a:ext>
            </a:extLst>
          </p:cNvPr>
          <p:cNvSpPr txBox="1"/>
          <p:nvPr/>
        </p:nvSpPr>
        <p:spPr>
          <a:xfrm>
            <a:off x="6621622" y="3214330"/>
            <a:ext cx="743569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gvCNC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A72DC57-FB23-436D-966B-FEA6F073FB34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6368879" y="3908359"/>
            <a:ext cx="13182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D4EABC49-FE08-446F-9B1C-FBB415547851}"/>
              </a:ext>
            </a:extLst>
          </p:cNvPr>
          <p:cNvCxnSpPr>
            <a:cxnSpLocks/>
          </p:cNvCxnSpPr>
          <p:nvPr/>
        </p:nvCxnSpPr>
        <p:spPr>
          <a:xfrm flipH="1">
            <a:off x="6369790" y="4419267"/>
            <a:ext cx="13091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CB0AE05-2432-4358-AD71-063691D9668C}"/>
              </a:ext>
            </a:extLst>
          </p:cNvPr>
          <p:cNvCxnSpPr>
            <a:cxnSpLocks/>
          </p:cNvCxnSpPr>
          <p:nvPr/>
        </p:nvCxnSpPr>
        <p:spPr>
          <a:xfrm flipH="1">
            <a:off x="6365138" y="4942614"/>
            <a:ext cx="14206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24CCDC26-448F-4ADE-8708-89A61F3FF887}"/>
              </a:ext>
            </a:extLst>
          </p:cNvPr>
          <p:cNvCxnSpPr>
            <a:cxnSpLocks/>
          </p:cNvCxnSpPr>
          <p:nvPr/>
        </p:nvCxnSpPr>
        <p:spPr>
          <a:xfrm flipH="1" flipV="1">
            <a:off x="6494212" y="3383608"/>
            <a:ext cx="9742" cy="15661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2ABE616-FE00-4136-9F2A-1A938ED692DE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7365191" y="3383607"/>
            <a:ext cx="176555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38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4" descr="Image result for beckhoff plc cx9020">
            <a:extLst>
              <a:ext uri="{FF2B5EF4-FFF2-40B4-BE49-F238E27FC236}">
                <a16:creationId xmlns:a16="http://schemas.microsoft.com/office/drawing/2014/main" id="{1D2A6DF5-2327-4473-A4C8-C0677D53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166" y="4834176"/>
            <a:ext cx="1474287" cy="10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CE577F49-C853-4D91-9290-7919940A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42" y="1347937"/>
            <a:ext cx="3066474" cy="2683164"/>
          </a:xfrm>
          <a:prstGeom prst="rect">
            <a:avLst/>
          </a:prstGeom>
          <a:noFill/>
          <a:extLst/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8CB01FDB-C38E-4A68-9CCC-2E7E0C68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080" y="1536914"/>
            <a:ext cx="3288146" cy="263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71F8C83-AB14-411D-9D99-1F020846059D}"/>
              </a:ext>
            </a:extLst>
          </p:cNvPr>
          <p:cNvSpPr/>
          <p:nvPr/>
        </p:nvSpPr>
        <p:spPr>
          <a:xfrm>
            <a:off x="4028881" y="3413408"/>
            <a:ext cx="402920" cy="405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157D2-91ED-4376-90EB-69B3B4FAC523}"/>
              </a:ext>
            </a:extLst>
          </p:cNvPr>
          <p:cNvSpPr/>
          <p:nvPr/>
        </p:nvSpPr>
        <p:spPr>
          <a:xfrm>
            <a:off x="5157565" y="3414535"/>
            <a:ext cx="402920" cy="4029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BC3D78-4DBB-4376-BB9F-E08CDA10532B}"/>
              </a:ext>
            </a:extLst>
          </p:cNvPr>
          <p:cNvSpPr/>
          <p:nvPr/>
        </p:nvSpPr>
        <p:spPr>
          <a:xfrm>
            <a:off x="7421557" y="3414535"/>
            <a:ext cx="402920" cy="4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C52F5D-6738-4105-8E8E-9A76BADCAC22}"/>
              </a:ext>
            </a:extLst>
          </p:cNvPr>
          <p:cNvSpPr/>
          <p:nvPr/>
        </p:nvSpPr>
        <p:spPr>
          <a:xfrm>
            <a:off x="6322143" y="3414535"/>
            <a:ext cx="402920" cy="4029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28C27-A745-40BD-B2B1-7473F8837C58}"/>
              </a:ext>
            </a:extLst>
          </p:cNvPr>
          <p:cNvSpPr txBox="1"/>
          <p:nvPr/>
        </p:nvSpPr>
        <p:spPr>
          <a:xfrm>
            <a:off x="1149635" y="4286135"/>
            <a:ext cx="10389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Operator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138227-F6FD-4521-8725-237175F2DF6A}"/>
              </a:ext>
            </a:extLst>
          </p:cNvPr>
          <p:cNvSpPr txBox="1"/>
          <p:nvPr/>
        </p:nvSpPr>
        <p:spPr>
          <a:xfrm>
            <a:off x="10303648" y="2976000"/>
            <a:ext cx="113665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Inspector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8EB8EB-E6BC-4D19-BF36-800A40F8E3FE}"/>
              </a:ext>
            </a:extLst>
          </p:cNvPr>
          <p:cNvSpPr/>
          <p:nvPr/>
        </p:nvSpPr>
        <p:spPr>
          <a:xfrm>
            <a:off x="3327519" y="1714384"/>
            <a:ext cx="5123233" cy="264619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BC265-C8C0-4019-ABB3-61CAF4252FA3}"/>
              </a:ext>
            </a:extLst>
          </p:cNvPr>
          <p:cNvCxnSpPr>
            <a:cxnSpLocks/>
          </p:cNvCxnSpPr>
          <p:nvPr/>
        </p:nvCxnSpPr>
        <p:spPr>
          <a:xfrm flipV="1">
            <a:off x="4918174" y="2526882"/>
            <a:ext cx="1652217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D4E03-6883-44EF-B55D-96A71B2ECEA7}"/>
              </a:ext>
            </a:extLst>
          </p:cNvPr>
          <p:cNvCxnSpPr>
            <a:cxnSpLocks/>
          </p:cNvCxnSpPr>
          <p:nvPr/>
        </p:nvCxnSpPr>
        <p:spPr>
          <a:xfrm flipV="1">
            <a:off x="4918174" y="2337128"/>
            <a:ext cx="1673701" cy="19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0F64F5B-3E96-49E8-9A09-B22DB5F8ED21}"/>
              </a:ext>
            </a:extLst>
          </p:cNvPr>
          <p:cNvSpPr/>
          <p:nvPr/>
        </p:nvSpPr>
        <p:spPr>
          <a:xfrm>
            <a:off x="4930620" y="2094074"/>
            <a:ext cx="406290" cy="406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623651-35CF-4A65-B57B-BC499310DEBE}"/>
              </a:ext>
            </a:extLst>
          </p:cNvPr>
          <p:cNvSpPr/>
          <p:nvPr/>
        </p:nvSpPr>
        <p:spPr>
          <a:xfrm>
            <a:off x="5359254" y="2036366"/>
            <a:ext cx="406290" cy="406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5FF3D0-62C7-4CE8-B706-B187502F53FF}"/>
              </a:ext>
            </a:extLst>
          </p:cNvPr>
          <p:cNvSpPr/>
          <p:nvPr/>
        </p:nvSpPr>
        <p:spPr>
          <a:xfrm>
            <a:off x="5792644" y="1988817"/>
            <a:ext cx="406290" cy="406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AED3B4-F7B7-4643-B266-DF5A8103F264}"/>
              </a:ext>
            </a:extLst>
          </p:cNvPr>
          <p:cNvCxnSpPr>
            <a:cxnSpLocks/>
          </p:cNvCxnSpPr>
          <p:nvPr/>
        </p:nvCxnSpPr>
        <p:spPr>
          <a:xfrm flipH="1" flipV="1">
            <a:off x="4855472" y="2013453"/>
            <a:ext cx="85068" cy="560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080463D-FC74-48E6-8A5C-8B37EA9F6022}"/>
              </a:ext>
            </a:extLst>
          </p:cNvPr>
          <p:cNvSpPr txBox="1"/>
          <p:nvPr/>
        </p:nvSpPr>
        <p:spPr>
          <a:xfrm>
            <a:off x="4707613" y="1273661"/>
            <a:ext cx="211586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Work Station Array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F26F27-6D69-4611-8FFD-F73C5D7C5CF6}"/>
              </a:ext>
            </a:extLst>
          </p:cNvPr>
          <p:cNvSpPr txBox="1"/>
          <p:nvPr/>
        </p:nvSpPr>
        <p:spPr>
          <a:xfrm>
            <a:off x="4093947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5623BC-655C-4D59-BF8E-89C09C598838}"/>
              </a:ext>
            </a:extLst>
          </p:cNvPr>
          <p:cNvSpPr txBox="1"/>
          <p:nvPr/>
        </p:nvSpPr>
        <p:spPr>
          <a:xfrm>
            <a:off x="5198081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190DF-232C-410B-AAB1-3238FAD6F769}"/>
              </a:ext>
            </a:extLst>
          </p:cNvPr>
          <p:cNvSpPr txBox="1"/>
          <p:nvPr/>
        </p:nvSpPr>
        <p:spPr>
          <a:xfrm>
            <a:off x="6357447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95EBBC-C00C-493D-9358-A1602C0B7AB6}"/>
              </a:ext>
            </a:extLst>
          </p:cNvPr>
          <p:cNvSpPr txBox="1"/>
          <p:nvPr/>
        </p:nvSpPr>
        <p:spPr>
          <a:xfrm>
            <a:off x="7440621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381B38-2A73-4688-A57B-F17829204210}"/>
              </a:ext>
            </a:extLst>
          </p:cNvPr>
          <p:cNvSpPr txBox="1"/>
          <p:nvPr/>
        </p:nvSpPr>
        <p:spPr>
          <a:xfrm>
            <a:off x="5143348" y="2629345"/>
            <a:ext cx="151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Queue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B6EB43-570C-47B2-BF1D-93AC9184CAF5}"/>
              </a:ext>
            </a:extLst>
          </p:cNvPr>
          <p:cNvCxnSpPr>
            <a:cxnSpLocks/>
          </p:cNvCxnSpPr>
          <p:nvPr/>
        </p:nvCxnSpPr>
        <p:spPr>
          <a:xfrm flipH="1">
            <a:off x="4497094" y="2377662"/>
            <a:ext cx="301479" cy="5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D869F4-5ADE-479A-A13B-04BB532DD81B}"/>
              </a:ext>
            </a:extLst>
          </p:cNvPr>
          <p:cNvCxnSpPr>
            <a:cxnSpLocks/>
          </p:cNvCxnSpPr>
          <p:nvPr/>
        </p:nvCxnSpPr>
        <p:spPr>
          <a:xfrm flipH="1">
            <a:off x="6290396" y="2076701"/>
            <a:ext cx="301479" cy="5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D5741-BCD2-475D-A4A1-7F269A48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454" y="6419730"/>
            <a:ext cx="2743200" cy="365125"/>
          </a:xfrm>
        </p:spPr>
        <p:txBody>
          <a:bodyPr/>
          <a:lstStyle/>
          <a:p>
            <a:fld id="{D6A6A623-C6B0-4968-9331-41DFCCC043E8}" type="slidenum">
              <a:rPr lang="en-US" smtClean="0"/>
              <a:t>7</a:t>
            </a:fld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ADE31A0-A249-418E-879B-1D7A79139993}"/>
              </a:ext>
            </a:extLst>
          </p:cNvPr>
          <p:cNvSpPr/>
          <p:nvPr/>
        </p:nvSpPr>
        <p:spPr>
          <a:xfrm>
            <a:off x="1" y="0"/>
            <a:ext cx="8709890" cy="57284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Work-Cell Use Case – Robotic Machine Tending</a:t>
            </a:r>
          </a:p>
        </p:txBody>
      </p:sp>
      <p:pic>
        <p:nvPicPr>
          <p:cNvPr id="62" name="Picture 2" descr="Image result for cnc machine">
            <a:extLst>
              <a:ext uri="{FF2B5EF4-FFF2-40B4-BE49-F238E27FC236}">
                <a16:creationId xmlns:a16="http://schemas.microsoft.com/office/drawing/2014/main" id="{85F95709-D113-449D-A6B4-98A8AF96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92" y="4480371"/>
            <a:ext cx="1646265" cy="143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0C15E3FD-838B-4EF9-8540-C694A0FA8EEA}"/>
              </a:ext>
            </a:extLst>
          </p:cNvPr>
          <p:cNvSpPr/>
          <p:nvPr/>
        </p:nvSpPr>
        <p:spPr>
          <a:xfrm rot="1626592">
            <a:off x="7895791" y="3997622"/>
            <a:ext cx="1551145" cy="25936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Curved Right 48">
            <a:extLst>
              <a:ext uri="{FF2B5EF4-FFF2-40B4-BE49-F238E27FC236}">
                <a16:creationId xmlns:a16="http://schemas.microsoft.com/office/drawing/2014/main" id="{4664D29A-34BB-4FB0-A705-8CA4349789D3}"/>
              </a:ext>
            </a:extLst>
          </p:cNvPr>
          <p:cNvSpPr/>
          <p:nvPr/>
        </p:nvSpPr>
        <p:spPr>
          <a:xfrm>
            <a:off x="3680449" y="2492685"/>
            <a:ext cx="413498" cy="71897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Up 49">
            <a:extLst>
              <a:ext uri="{FF2B5EF4-FFF2-40B4-BE49-F238E27FC236}">
                <a16:creationId xmlns:a16="http://schemas.microsoft.com/office/drawing/2014/main" id="{AF574AFA-6577-4F0E-85D9-E4B9FAAAC101}"/>
              </a:ext>
            </a:extLst>
          </p:cNvPr>
          <p:cNvSpPr/>
          <p:nvPr/>
        </p:nvSpPr>
        <p:spPr>
          <a:xfrm rot="13443196">
            <a:off x="6820020" y="2387092"/>
            <a:ext cx="1179878" cy="4228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5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CB9DE555-1FBB-4342-B114-57466328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398" y="4961254"/>
            <a:ext cx="1580492" cy="109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7C5F977-F3EA-4A5F-9A8B-1A0D450C65FE}"/>
              </a:ext>
            </a:extLst>
          </p:cNvPr>
          <p:cNvSpPr txBox="1"/>
          <p:nvPr/>
        </p:nvSpPr>
        <p:spPr>
          <a:xfrm>
            <a:off x="5051625" y="6200234"/>
            <a:ext cx="129730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Supervisor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E3755F-37DC-42AC-ACD6-3661F3F6A08E}"/>
              </a:ext>
            </a:extLst>
          </p:cNvPr>
          <p:cNvSpPr txBox="1"/>
          <p:nvPr/>
        </p:nvSpPr>
        <p:spPr>
          <a:xfrm>
            <a:off x="8835176" y="6198526"/>
            <a:ext cx="181187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CNC (Emulator)</a:t>
            </a:r>
          </a:p>
        </p:txBody>
      </p:sp>
    </p:spTree>
    <p:extLst>
      <p:ext uri="{BB962C8B-B14F-4D97-AF65-F5344CB8AC3E}">
        <p14:creationId xmlns:p14="http://schemas.microsoft.com/office/powerpoint/2010/main" val="417067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D3C43A1A-B571-445B-B144-5C4020C4BFBA}"/>
              </a:ext>
            </a:extLst>
          </p:cNvPr>
          <p:cNvSpPr/>
          <p:nvPr/>
        </p:nvSpPr>
        <p:spPr>
          <a:xfrm>
            <a:off x="1227607" y="883717"/>
            <a:ext cx="5244759" cy="5335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64A8ED-4B1F-4260-A4EA-1ED3363F3974}"/>
              </a:ext>
            </a:extLst>
          </p:cNvPr>
          <p:cNvSpPr/>
          <p:nvPr/>
        </p:nvSpPr>
        <p:spPr>
          <a:xfrm>
            <a:off x="3490539" y="2157539"/>
            <a:ext cx="2813866" cy="38942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256035-4203-4322-89F7-F5126753B106}"/>
              </a:ext>
            </a:extLst>
          </p:cNvPr>
          <p:cNvSpPr/>
          <p:nvPr/>
        </p:nvSpPr>
        <p:spPr>
          <a:xfrm>
            <a:off x="1849147" y="1535129"/>
            <a:ext cx="1274078" cy="451670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FAE22-A157-4022-96CE-26D032933259}"/>
              </a:ext>
            </a:extLst>
          </p:cNvPr>
          <p:cNvSpPr txBox="1"/>
          <p:nvPr/>
        </p:nvSpPr>
        <p:spPr>
          <a:xfrm>
            <a:off x="2033901" y="5112071"/>
            <a:ext cx="92822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gvDiag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3C4330-00A8-4672-8A58-A7D327FA7BEC}"/>
              </a:ext>
            </a:extLst>
          </p:cNvPr>
          <p:cNvSpPr txBox="1"/>
          <p:nvPr/>
        </p:nvSpPr>
        <p:spPr>
          <a:xfrm>
            <a:off x="2023490" y="1726570"/>
            <a:ext cx="66665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gvSys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60A0BC-B710-43BB-B0E0-A578D8EC8FBC}"/>
              </a:ext>
            </a:extLst>
          </p:cNvPr>
          <p:cNvSpPr txBox="1"/>
          <p:nvPr/>
        </p:nvSpPr>
        <p:spPr>
          <a:xfrm>
            <a:off x="2023491" y="4016128"/>
            <a:ext cx="92822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gvIoi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DD6D85-2A77-41E3-B328-76E3A00912D8}"/>
              </a:ext>
            </a:extLst>
          </p:cNvPr>
          <p:cNvSpPr txBox="1"/>
          <p:nvPr/>
        </p:nvSpPr>
        <p:spPr>
          <a:xfrm>
            <a:off x="2023905" y="2976782"/>
            <a:ext cx="92822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gvComm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F3D699-ECF1-4E48-B5D9-83817FF62727}"/>
              </a:ext>
            </a:extLst>
          </p:cNvPr>
          <p:cNvCxnSpPr>
            <a:cxnSpLocks/>
          </p:cNvCxnSpPr>
          <p:nvPr/>
        </p:nvCxnSpPr>
        <p:spPr>
          <a:xfrm flipV="1">
            <a:off x="6114856" y="1906776"/>
            <a:ext cx="3" cy="33899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C8EE1A-66EC-4149-9713-DFEBA01FD06F}"/>
              </a:ext>
            </a:extLst>
          </p:cNvPr>
          <p:cNvCxnSpPr>
            <a:cxnSpLocks/>
          </p:cNvCxnSpPr>
          <p:nvPr/>
        </p:nvCxnSpPr>
        <p:spPr>
          <a:xfrm flipH="1">
            <a:off x="5810904" y="3146059"/>
            <a:ext cx="303952" cy="10842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2CD002B-9144-4CB7-AB6C-D3D8B30482E6}"/>
              </a:ext>
            </a:extLst>
          </p:cNvPr>
          <p:cNvCxnSpPr>
            <a:cxnSpLocks/>
          </p:cNvCxnSpPr>
          <p:nvPr/>
        </p:nvCxnSpPr>
        <p:spPr>
          <a:xfrm flipH="1">
            <a:off x="5810903" y="3857640"/>
            <a:ext cx="303953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5BEDC3-5241-4FD9-B3B9-ACFD59340862}"/>
              </a:ext>
            </a:extLst>
          </p:cNvPr>
          <p:cNvCxnSpPr>
            <a:cxnSpLocks/>
          </p:cNvCxnSpPr>
          <p:nvPr/>
        </p:nvCxnSpPr>
        <p:spPr>
          <a:xfrm flipH="1">
            <a:off x="5810901" y="4552737"/>
            <a:ext cx="303955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8F32DC1-B27F-4041-84CC-56F062734DB4}"/>
              </a:ext>
            </a:extLst>
          </p:cNvPr>
          <p:cNvCxnSpPr>
            <a:cxnSpLocks/>
          </p:cNvCxnSpPr>
          <p:nvPr/>
        </p:nvCxnSpPr>
        <p:spPr>
          <a:xfrm flipH="1">
            <a:off x="5832037" y="5296737"/>
            <a:ext cx="28281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32A13CB-020D-4006-8E19-B5BBE16DDFBF}"/>
              </a:ext>
            </a:extLst>
          </p:cNvPr>
          <p:cNvSpPr txBox="1"/>
          <p:nvPr/>
        </p:nvSpPr>
        <p:spPr>
          <a:xfrm>
            <a:off x="2034314" y="2330406"/>
            <a:ext cx="928223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gvSta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3179696-83E0-41FF-A9CD-52B1DA70E07C}"/>
              </a:ext>
            </a:extLst>
          </p:cNvPr>
          <p:cNvSpPr txBox="1"/>
          <p:nvPr/>
        </p:nvSpPr>
        <p:spPr>
          <a:xfrm>
            <a:off x="4285728" y="1237854"/>
            <a:ext cx="1485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CNC Emulator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2BB8C7-0B12-4FDB-9095-F48C15E94B3D}"/>
              </a:ext>
            </a:extLst>
          </p:cNvPr>
          <p:cNvSpPr txBox="1"/>
          <p:nvPr/>
        </p:nvSpPr>
        <p:spPr>
          <a:xfrm>
            <a:off x="4242430" y="3669331"/>
            <a:ext cx="1568469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IOI_main_IN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B3EB471-B22F-4251-9ECA-7A14610BC38A}"/>
              </a:ext>
            </a:extLst>
          </p:cNvPr>
          <p:cNvSpPr txBox="1"/>
          <p:nvPr/>
        </p:nvSpPr>
        <p:spPr>
          <a:xfrm>
            <a:off x="4242430" y="4360166"/>
            <a:ext cx="1568469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IOI_main_OUT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50B9755-F128-477F-A2DA-9A6904FCEBE2}"/>
              </a:ext>
            </a:extLst>
          </p:cNvPr>
          <p:cNvSpPr txBox="1"/>
          <p:nvPr/>
        </p:nvSpPr>
        <p:spPr>
          <a:xfrm>
            <a:off x="3701247" y="2330406"/>
            <a:ext cx="2112617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STA_main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28D980-55C2-4076-A959-011842F71EDC}"/>
              </a:ext>
            </a:extLst>
          </p:cNvPr>
          <p:cNvSpPr txBox="1"/>
          <p:nvPr/>
        </p:nvSpPr>
        <p:spPr>
          <a:xfrm>
            <a:off x="4242431" y="2981044"/>
            <a:ext cx="1568469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COMM_main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3302C9-4F7D-4756-8D7C-313CFE9DA72B}"/>
              </a:ext>
            </a:extLst>
          </p:cNvPr>
          <p:cNvSpPr txBox="1"/>
          <p:nvPr/>
        </p:nvSpPr>
        <p:spPr>
          <a:xfrm>
            <a:off x="3720296" y="5112071"/>
            <a:ext cx="2112617" cy="3385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DIAG_main</a:t>
            </a:r>
            <a:r>
              <a:rPr lang="en-US" sz="1600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432A950-C439-4C71-B6E7-3BEFCAE57DD3}"/>
              </a:ext>
            </a:extLst>
          </p:cNvPr>
          <p:cNvCxnSpPr>
            <a:cxnSpLocks/>
            <a:stCxn id="72" idx="1"/>
            <a:endCxn id="76" idx="3"/>
          </p:cNvCxnSpPr>
          <p:nvPr/>
        </p:nvCxnSpPr>
        <p:spPr>
          <a:xfrm flipH="1">
            <a:off x="2962537" y="2499683"/>
            <a:ext cx="73871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9C56148-2136-43EF-9340-721354FBD06D}"/>
              </a:ext>
            </a:extLst>
          </p:cNvPr>
          <p:cNvCxnSpPr>
            <a:cxnSpLocks/>
            <a:stCxn id="74" idx="1"/>
            <a:endCxn id="26" idx="3"/>
          </p:cNvCxnSpPr>
          <p:nvPr/>
        </p:nvCxnSpPr>
        <p:spPr>
          <a:xfrm flipH="1">
            <a:off x="2962124" y="5281348"/>
            <a:ext cx="758172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506F16E-866C-491C-B414-D15030D306E6}"/>
              </a:ext>
            </a:extLst>
          </p:cNvPr>
          <p:cNvCxnSpPr>
            <a:cxnSpLocks/>
            <a:stCxn id="73" idx="1"/>
            <a:endCxn id="33" idx="3"/>
          </p:cNvCxnSpPr>
          <p:nvPr/>
        </p:nvCxnSpPr>
        <p:spPr>
          <a:xfrm flipH="1" flipV="1">
            <a:off x="2952128" y="3146059"/>
            <a:ext cx="1290303" cy="4262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2E456DD-7510-4A30-9FAC-D149A28F01F4}"/>
              </a:ext>
            </a:extLst>
          </p:cNvPr>
          <p:cNvCxnSpPr>
            <a:cxnSpLocks/>
            <a:stCxn id="71" idx="1"/>
          </p:cNvCxnSpPr>
          <p:nvPr/>
        </p:nvCxnSpPr>
        <p:spPr>
          <a:xfrm flipH="1" flipV="1">
            <a:off x="2951714" y="4314953"/>
            <a:ext cx="1290716" cy="21449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38B2F69-63BD-4376-B4E3-FB3A5F270704}"/>
              </a:ext>
            </a:extLst>
          </p:cNvPr>
          <p:cNvCxnSpPr>
            <a:cxnSpLocks/>
            <a:stCxn id="70" idx="1"/>
          </p:cNvCxnSpPr>
          <p:nvPr/>
        </p:nvCxnSpPr>
        <p:spPr>
          <a:xfrm flipH="1">
            <a:off x="2951714" y="3838608"/>
            <a:ext cx="1290716" cy="23107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Arrow: Left-Right 101">
            <a:extLst>
              <a:ext uri="{FF2B5EF4-FFF2-40B4-BE49-F238E27FC236}">
                <a16:creationId xmlns:a16="http://schemas.microsoft.com/office/drawing/2014/main" id="{65E5ECA0-1632-4834-9CF3-A75DA6403774}"/>
              </a:ext>
            </a:extLst>
          </p:cNvPr>
          <p:cNvSpPr/>
          <p:nvPr/>
        </p:nvSpPr>
        <p:spPr>
          <a:xfrm>
            <a:off x="427846" y="3891494"/>
            <a:ext cx="736521" cy="601062"/>
          </a:xfrm>
          <a:prstGeom prst="leftRightArrow">
            <a:avLst>
              <a:gd name="adj1" fmla="val 50000"/>
              <a:gd name="adj2" fmla="val 2939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I/O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2BBB8CD-3C3F-47E9-9BA8-6B0432A42072}"/>
              </a:ext>
            </a:extLst>
          </p:cNvPr>
          <p:cNvCxnSpPr>
            <a:cxnSpLocks/>
          </p:cNvCxnSpPr>
          <p:nvPr/>
        </p:nvCxnSpPr>
        <p:spPr>
          <a:xfrm>
            <a:off x="2681937" y="1906776"/>
            <a:ext cx="3432919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3206C1B-2398-4F7C-A6DA-450739B69E87}"/>
              </a:ext>
            </a:extLst>
          </p:cNvPr>
          <p:cNvCxnSpPr>
            <a:cxnSpLocks/>
          </p:cNvCxnSpPr>
          <p:nvPr/>
        </p:nvCxnSpPr>
        <p:spPr>
          <a:xfrm flipH="1">
            <a:off x="5810902" y="2515072"/>
            <a:ext cx="303954" cy="0"/>
          </a:xfrm>
          <a:prstGeom prst="straightConnector1">
            <a:avLst/>
          </a:prstGeom>
          <a:ln w="1905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Arrow: Left-Right 118">
            <a:extLst>
              <a:ext uri="{FF2B5EF4-FFF2-40B4-BE49-F238E27FC236}">
                <a16:creationId xmlns:a16="http://schemas.microsoft.com/office/drawing/2014/main" id="{0AF159E7-B5E5-4586-9918-ED9A029BDBB8}"/>
              </a:ext>
            </a:extLst>
          </p:cNvPr>
          <p:cNvSpPr/>
          <p:nvPr/>
        </p:nvSpPr>
        <p:spPr>
          <a:xfrm>
            <a:off x="427846" y="2416618"/>
            <a:ext cx="736521" cy="601062"/>
          </a:xfrm>
          <a:prstGeom prst="leftRightArrow">
            <a:avLst>
              <a:gd name="adj1" fmla="val 50000"/>
              <a:gd name="adj2" fmla="val 2939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4E54DFD-AABF-42BB-BBDE-E08E5AD16372}"/>
              </a:ext>
            </a:extLst>
          </p:cNvPr>
          <p:cNvCxnSpPr>
            <a:cxnSpLocks/>
          </p:cNvCxnSpPr>
          <p:nvPr/>
        </p:nvCxnSpPr>
        <p:spPr>
          <a:xfrm>
            <a:off x="4068054" y="2666716"/>
            <a:ext cx="3953" cy="2262068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A53D718-DC82-4772-8C21-54EDA0E1944F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951714" y="4007885"/>
            <a:ext cx="1116340" cy="177520"/>
          </a:xfrm>
          <a:prstGeom prst="straightConnector1">
            <a:avLst/>
          </a:prstGeom>
          <a:ln w="19050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6EDBC1D-6E15-4349-A167-87331B0D429B}"/>
              </a:ext>
            </a:extLst>
          </p:cNvPr>
          <p:cNvCxnSpPr>
            <a:cxnSpLocks/>
          </p:cNvCxnSpPr>
          <p:nvPr/>
        </p:nvCxnSpPr>
        <p:spPr>
          <a:xfrm flipH="1">
            <a:off x="2951714" y="2897315"/>
            <a:ext cx="1116340" cy="120365"/>
          </a:xfrm>
          <a:prstGeom prst="straightConnector1">
            <a:avLst/>
          </a:prstGeom>
          <a:ln w="19050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FCD9C634-E440-41E2-8163-323010819979}"/>
              </a:ext>
            </a:extLst>
          </p:cNvPr>
          <p:cNvCxnSpPr>
            <a:cxnSpLocks/>
          </p:cNvCxnSpPr>
          <p:nvPr/>
        </p:nvCxnSpPr>
        <p:spPr>
          <a:xfrm flipH="1">
            <a:off x="2951714" y="4928784"/>
            <a:ext cx="1116340" cy="25065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0DB0C58-8E23-41D8-A6BB-C11DEF0914B0}"/>
              </a:ext>
            </a:extLst>
          </p:cNvPr>
          <p:cNvCxnSpPr>
            <a:cxnSpLocks/>
          </p:cNvCxnSpPr>
          <p:nvPr/>
        </p:nvCxnSpPr>
        <p:spPr>
          <a:xfrm>
            <a:off x="3846188" y="2834467"/>
            <a:ext cx="0" cy="2277611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203D2946-F841-4E14-A1F9-022899D2A406}"/>
              </a:ext>
            </a:extLst>
          </p:cNvPr>
          <p:cNvCxnSpPr>
            <a:cxnSpLocks/>
          </p:cNvCxnSpPr>
          <p:nvPr/>
        </p:nvCxnSpPr>
        <p:spPr>
          <a:xfrm>
            <a:off x="2951714" y="2668960"/>
            <a:ext cx="894474" cy="165507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003AD6B-8C58-4128-B826-2462655AB4F7}"/>
              </a:ext>
            </a:extLst>
          </p:cNvPr>
          <p:cNvCxnSpPr>
            <a:cxnSpLocks/>
          </p:cNvCxnSpPr>
          <p:nvPr/>
        </p:nvCxnSpPr>
        <p:spPr>
          <a:xfrm>
            <a:off x="2951714" y="3315336"/>
            <a:ext cx="894474" cy="10902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8522CB6-D54E-458F-8DC1-A9548678EBC4}"/>
              </a:ext>
            </a:extLst>
          </p:cNvPr>
          <p:cNvCxnSpPr>
            <a:cxnSpLocks/>
          </p:cNvCxnSpPr>
          <p:nvPr/>
        </p:nvCxnSpPr>
        <p:spPr>
          <a:xfrm>
            <a:off x="2690143" y="4354682"/>
            <a:ext cx="1156045" cy="257133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Left Brace 168">
            <a:extLst>
              <a:ext uri="{FF2B5EF4-FFF2-40B4-BE49-F238E27FC236}">
                <a16:creationId xmlns:a16="http://schemas.microsoft.com/office/drawing/2014/main" id="{E0E198D9-00A9-4E53-8B71-7B379B523AB0}"/>
              </a:ext>
            </a:extLst>
          </p:cNvPr>
          <p:cNvSpPr/>
          <p:nvPr/>
        </p:nvSpPr>
        <p:spPr>
          <a:xfrm>
            <a:off x="1343230" y="1906776"/>
            <a:ext cx="162328" cy="1612840"/>
          </a:xfrm>
          <a:prstGeom prst="leftBrace">
            <a:avLst>
              <a:gd name="adj1" fmla="val 85968"/>
              <a:gd name="adj2" fmla="val 50000"/>
            </a:avLst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AF8847C7-6F42-4AEE-A9A4-4DD96CFFC5F9}"/>
              </a:ext>
            </a:extLst>
          </p:cNvPr>
          <p:cNvCxnSpPr>
            <a:cxnSpLocks/>
          </p:cNvCxnSpPr>
          <p:nvPr/>
        </p:nvCxnSpPr>
        <p:spPr>
          <a:xfrm>
            <a:off x="1605159" y="1906776"/>
            <a:ext cx="23691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26AC6D4-9ECB-4D62-B2C3-ABA7D3229293}"/>
              </a:ext>
            </a:extLst>
          </p:cNvPr>
          <p:cNvCxnSpPr>
            <a:cxnSpLocks/>
          </p:cNvCxnSpPr>
          <p:nvPr/>
        </p:nvCxnSpPr>
        <p:spPr>
          <a:xfrm>
            <a:off x="1605546" y="3156901"/>
            <a:ext cx="23691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084D79A9-0F13-45CC-87C3-A149ECDD1900}"/>
              </a:ext>
            </a:extLst>
          </p:cNvPr>
          <p:cNvCxnSpPr>
            <a:cxnSpLocks/>
            <a:stCxn id="73" idx="2"/>
          </p:cNvCxnSpPr>
          <p:nvPr/>
        </p:nvCxnSpPr>
        <p:spPr>
          <a:xfrm rot="5400000">
            <a:off x="3180795" y="1675473"/>
            <a:ext cx="201747" cy="3489996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6FA23742-25C8-4CD7-B559-F96DBE348F33}"/>
              </a:ext>
            </a:extLst>
          </p:cNvPr>
          <p:cNvSpPr/>
          <p:nvPr/>
        </p:nvSpPr>
        <p:spPr>
          <a:xfrm>
            <a:off x="1825306" y="5681682"/>
            <a:ext cx="129791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Variable Lists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880EE3-2F16-49FF-A3B9-E19974185512}"/>
              </a:ext>
            </a:extLst>
          </p:cNvPr>
          <p:cNvSpPr/>
          <p:nvPr/>
        </p:nvSpPr>
        <p:spPr>
          <a:xfrm>
            <a:off x="4051000" y="5631081"/>
            <a:ext cx="172034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Function Modules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E383A1-0076-4FDD-964C-2DAE6CAB0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747" y="1726570"/>
            <a:ext cx="4833842" cy="271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6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4" descr="Image result for beckhoff plc cx9020">
            <a:extLst>
              <a:ext uri="{FF2B5EF4-FFF2-40B4-BE49-F238E27FC236}">
                <a16:creationId xmlns:a16="http://schemas.microsoft.com/office/drawing/2014/main" id="{1D2A6DF5-2327-4473-A4C8-C0677D53B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166" y="4834176"/>
            <a:ext cx="1474287" cy="108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CE577F49-C853-4D91-9290-7919940A9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42" y="1347937"/>
            <a:ext cx="3066474" cy="2683164"/>
          </a:xfrm>
          <a:prstGeom prst="rect">
            <a:avLst/>
          </a:prstGeom>
          <a:noFill/>
          <a:extLst/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8CB01FDB-C38E-4A68-9CCC-2E7E0C686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080" y="1536914"/>
            <a:ext cx="3288146" cy="263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71F8C83-AB14-411D-9D99-1F020846059D}"/>
              </a:ext>
            </a:extLst>
          </p:cNvPr>
          <p:cNvSpPr/>
          <p:nvPr/>
        </p:nvSpPr>
        <p:spPr>
          <a:xfrm>
            <a:off x="4028881" y="3413408"/>
            <a:ext cx="402920" cy="4051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157D2-91ED-4376-90EB-69B3B4FAC523}"/>
              </a:ext>
            </a:extLst>
          </p:cNvPr>
          <p:cNvSpPr/>
          <p:nvPr/>
        </p:nvSpPr>
        <p:spPr>
          <a:xfrm>
            <a:off x="5157565" y="3414535"/>
            <a:ext cx="402920" cy="4029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BC3D78-4DBB-4376-BB9F-E08CDA10532B}"/>
              </a:ext>
            </a:extLst>
          </p:cNvPr>
          <p:cNvSpPr/>
          <p:nvPr/>
        </p:nvSpPr>
        <p:spPr>
          <a:xfrm>
            <a:off x="7421557" y="3414535"/>
            <a:ext cx="402920" cy="40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1C52F5D-6738-4105-8E8E-9A76BADCAC22}"/>
              </a:ext>
            </a:extLst>
          </p:cNvPr>
          <p:cNvSpPr/>
          <p:nvPr/>
        </p:nvSpPr>
        <p:spPr>
          <a:xfrm>
            <a:off x="6322143" y="3414535"/>
            <a:ext cx="402920" cy="4029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28C27-A745-40BD-B2B1-7473F8837C58}"/>
              </a:ext>
            </a:extLst>
          </p:cNvPr>
          <p:cNvSpPr txBox="1"/>
          <p:nvPr/>
        </p:nvSpPr>
        <p:spPr>
          <a:xfrm>
            <a:off x="1149635" y="4286135"/>
            <a:ext cx="103898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Operator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138227-F6FD-4521-8725-237175F2DF6A}"/>
              </a:ext>
            </a:extLst>
          </p:cNvPr>
          <p:cNvSpPr txBox="1"/>
          <p:nvPr/>
        </p:nvSpPr>
        <p:spPr>
          <a:xfrm>
            <a:off x="10303648" y="2976000"/>
            <a:ext cx="113665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Inspector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8EB8EB-E6BC-4D19-BF36-800A40F8E3FE}"/>
              </a:ext>
            </a:extLst>
          </p:cNvPr>
          <p:cNvSpPr/>
          <p:nvPr/>
        </p:nvSpPr>
        <p:spPr>
          <a:xfrm>
            <a:off x="3327519" y="1714384"/>
            <a:ext cx="5123233" cy="264619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4BC265-C8C0-4019-ABB3-61CAF4252FA3}"/>
              </a:ext>
            </a:extLst>
          </p:cNvPr>
          <p:cNvCxnSpPr>
            <a:cxnSpLocks/>
          </p:cNvCxnSpPr>
          <p:nvPr/>
        </p:nvCxnSpPr>
        <p:spPr>
          <a:xfrm flipV="1">
            <a:off x="4918174" y="2526882"/>
            <a:ext cx="1652217" cy="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D4E03-6883-44EF-B55D-96A71B2ECEA7}"/>
              </a:ext>
            </a:extLst>
          </p:cNvPr>
          <p:cNvCxnSpPr>
            <a:cxnSpLocks/>
          </p:cNvCxnSpPr>
          <p:nvPr/>
        </p:nvCxnSpPr>
        <p:spPr>
          <a:xfrm flipV="1">
            <a:off x="4918174" y="2337128"/>
            <a:ext cx="1673701" cy="19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0F64F5B-3E96-49E8-9A09-B22DB5F8ED21}"/>
              </a:ext>
            </a:extLst>
          </p:cNvPr>
          <p:cNvSpPr/>
          <p:nvPr/>
        </p:nvSpPr>
        <p:spPr>
          <a:xfrm>
            <a:off x="4930620" y="2094074"/>
            <a:ext cx="406290" cy="406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623651-35CF-4A65-B57B-BC499310DEBE}"/>
              </a:ext>
            </a:extLst>
          </p:cNvPr>
          <p:cNvSpPr/>
          <p:nvPr/>
        </p:nvSpPr>
        <p:spPr>
          <a:xfrm>
            <a:off x="5359254" y="2036366"/>
            <a:ext cx="406290" cy="406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5FF3D0-62C7-4CE8-B706-B187502F53FF}"/>
              </a:ext>
            </a:extLst>
          </p:cNvPr>
          <p:cNvSpPr/>
          <p:nvPr/>
        </p:nvSpPr>
        <p:spPr>
          <a:xfrm>
            <a:off x="5792644" y="1988817"/>
            <a:ext cx="406290" cy="406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AED3B4-F7B7-4643-B266-DF5A8103F264}"/>
              </a:ext>
            </a:extLst>
          </p:cNvPr>
          <p:cNvCxnSpPr>
            <a:cxnSpLocks/>
          </p:cNvCxnSpPr>
          <p:nvPr/>
        </p:nvCxnSpPr>
        <p:spPr>
          <a:xfrm flipH="1" flipV="1">
            <a:off x="4855472" y="2013453"/>
            <a:ext cx="85068" cy="560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080463D-FC74-48E6-8A5C-8B37EA9F6022}"/>
              </a:ext>
            </a:extLst>
          </p:cNvPr>
          <p:cNvSpPr txBox="1"/>
          <p:nvPr/>
        </p:nvSpPr>
        <p:spPr>
          <a:xfrm>
            <a:off x="4707613" y="1273661"/>
            <a:ext cx="211586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Work Station Array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F26F27-6D69-4611-8FFD-F73C5D7C5CF6}"/>
              </a:ext>
            </a:extLst>
          </p:cNvPr>
          <p:cNvSpPr txBox="1"/>
          <p:nvPr/>
        </p:nvSpPr>
        <p:spPr>
          <a:xfrm>
            <a:off x="4093947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5623BC-655C-4D59-BF8E-89C09C598838}"/>
              </a:ext>
            </a:extLst>
          </p:cNvPr>
          <p:cNvSpPr txBox="1"/>
          <p:nvPr/>
        </p:nvSpPr>
        <p:spPr>
          <a:xfrm>
            <a:off x="5198081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7190DF-232C-410B-AAB1-3238FAD6F769}"/>
              </a:ext>
            </a:extLst>
          </p:cNvPr>
          <p:cNvSpPr txBox="1"/>
          <p:nvPr/>
        </p:nvSpPr>
        <p:spPr>
          <a:xfrm>
            <a:off x="6357447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95EBBC-C00C-493D-9358-A1602C0B7AB6}"/>
              </a:ext>
            </a:extLst>
          </p:cNvPr>
          <p:cNvSpPr txBox="1"/>
          <p:nvPr/>
        </p:nvSpPr>
        <p:spPr>
          <a:xfrm>
            <a:off x="7440621" y="3916803"/>
            <a:ext cx="335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381B38-2A73-4688-A57B-F17829204210}"/>
              </a:ext>
            </a:extLst>
          </p:cNvPr>
          <p:cNvSpPr txBox="1"/>
          <p:nvPr/>
        </p:nvSpPr>
        <p:spPr>
          <a:xfrm>
            <a:off x="5143348" y="2629345"/>
            <a:ext cx="151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Job Queue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B6EB43-570C-47B2-BF1D-93AC9184CAF5}"/>
              </a:ext>
            </a:extLst>
          </p:cNvPr>
          <p:cNvCxnSpPr>
            <a:cxnSpLocks/>
          </p:cNvCxnSpPr>
          <p:nvPr/>
        </p:nvCxnSpPr>
        <p:spPr>
          <a:xfrm flipH="1">
            <a:off x="4497094" y="2377662"/>
            <a:ext cx="301479" cy="5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D869F4-5ADE-479A-A13B-04BB532DD81B}"/>
              </a:ext>
            </a:extLst>
          </p:cNvPr>
          <p:cNvCxnSpPr>
            <a:cxnSpLocks/>
          </p:cNvCxnSpPr>
          <p:nvPr/>
        </p:nvCxnSpPr>
        <p:spPr>
          <a:xfrm flipH="1">
            <a:off x="6290396" y="2076701"/>
            <a:ext cx="301479" cy="55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D5741-BCD2-475D-A4A1-7F269A48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454" y="6419730"/>
            <a:ext cx="2743200" cy="365125"/>
          </a:xfrm>
        </p:spPr>
        <p:txBody>
          <a:bodyPr/>
          <a:lstStyle/>
          <a:p>
            <a:fld id="{D6A6A623-C6B0-4968-9331-41DFCCC043E8}" type="slidenum">
              <a:rPr lang="en-US" smtClean="0"/>
              <a:t>9</a:t>
            </a:fld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ADE31A0-A249-418E-879B-1D7A79139993}"/>
              </a:ext>
            </a:extLst>
          </p:cNvPr>
          <p:cNvSpPr/>
          <p:nvPr/>
        </p:nvSpPr>
        <p:spPr>
          <a:xfrm>
            <a:off x="1" y="0"/>
            <a:ext cx="8709890" cy="57284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Work-Cell Use Case – Robotic Machine Tending</a:t>
            </a:r>
          </a:p>
        </p:txBody>
      </p:sp>
      <p:pic>
        <p:nvPicPr>
          <p:cNvPr id="62" name="Picture 2" descr="Image result for cnc machine">
            <a:extLst>
              <a:ext uri="{FF2B5EF4-FFF2-40B4-BE49-F238E27FC236}">
                <a16:creationId xmlns:a16="http://schemas.microsoft.com/office/drawing/2014/main" id="{85F95709-D113-449D-A6B4-98A8AF96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92" y="4480371"/>
            <a:ext cx="1646265" cy="143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0C15E3FD-838B-4EF9-8540-C694A0FA8EEA}"/>
              </a:ext>
            </a:extLst>
          </p:cNvPr>
          <p:cNvSpPr/>
          <p:nvPr/>
        </p:nvSpPr>
        <p:spPr>
          <a:xfrm rot="1626592">
            <a:off x="7895791" y="3997622"/>
            <a:ext cx="1551145" cy="25936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Curved Right 48">
            <a:extLst>
              <a:ext uri="{FF2B5EF4-FFF2-40B4-BE49-F238E27FC236}">
                <a16:creationId xmlns:a16="http://schemas.microsoft.com/office/drawing/2014/main" id="{4664D29A-34BB-4FB0-A705-8CA4349789D3}"/>
              </a:ext>
            </a:extLst>
          </p:cNvPr>
          <p:cNvSpPr/>
          <p:nvPr/>
        </p:nvSpPr>
        <p:spPr>
          <a:xfrm>
            <a:off x="3680449" y="2492685"/>
            <a:ext cx="413498" cy="71897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Up 49">
            <a:extLst>
              <a:ext uri="{FF2B5EF4-FFF2-40B4-BE49-F238E27FC236}">
                <a16:creationId xmlns:a16="http://schemas.microsoft.com/office/drawing/2014/main" id="{AF574AFA-6577-4F0E-85D9-E4B9FAAAC101}"/>
              </a:ext>
            </a:extLst>
          </p:cNvPr>
          <p:cNvSpPr/>
          <p:nvPr/>
        </p:nvSpPr>
        <p:spPr>
          <a:xfrm rot="13443196">
            <a:off x="6820020" y="2387092"/>
            <a:ext cx="1179878" cy="42284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5" name="Picture 2" descr="https://www.beckhoff.com/images/embedded_pc/CX2020__web.jpg">
            <a:extLst>
              <a:ext uri="{FF2B5EF4-FFF2-40B4-BE49-F238E27FC236}">
                <a16:creationId xmlns:a16="http://schemas.microsoft.com/office/drawing/2014/main" id="{CB9DE555-1FBB-4342-B114-57466328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398" y="4961254"/>
            <a:ext cx="1580492" cy="109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7C5F977-F3EA-4A5F-9A8B-1A0D450C65FE}"/>
              </a:ext>
            </a:extLst>
          </p:cNvPr>
          <p:cNvSpPr txBox="1"/>
          <p:nvPr/>
        </p:nvSpPr>
        <p:spPr>
          <a:xfrm>
            <a:off x="5051625" y="6200234"/>
            <a:ext cx="129730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Supervisor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E3755F-37DC-42AC-ACD6-3661F3F6A08E}"/>
              </a:ext>
            </a:extLst>
          </p:cNvPr>
          <p:cNvSpPr txBox="1"/>
          <p:nvPr/>
        </p:nvSpPr>
        <p:spPr>
          <a:xfrm>
            <a:off x="8835176" y="6198526"/>
            <a:ext cx="181187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CNC (Emulator)</a:t>
            </a:r>
          </a:p>
        </p:txBody>
      </p:sp>
    </p:spTree>
    <p:extLst>
      <p:ext uri="{BB962C8B-B14F-4D97-AF65-F5344CB8AC3E}">
        <p14:creationId xmlns:p14="http://schemas.microsoft.com/office/powerpoint/2010/main" val="336790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1989</Words>
  <Application>Microsoft Office PowerPoint</Application>
  <PresentationFormat>Widescreen</PresentationFormat>
  <Paragraphs>577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Test Bed for Industrial Wireless Communications:  A Collaborative Robot Work-Cell Use Case  </vt:lpstr>
      <vt:lpstr>Agenda</vt:lpstr>
      <vt:lpstr>Goals and Objectives</vt:lpstr>
      <vt:lpstr>A Collaborative Robot Work-Cell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UR3 System (1/2)</vt:lpstr>
      <vt:lpstr>UR3 System (2/2)</vt:lpstr>
      <vt:lpstr>One OT Procedure (Job @ y)</vt:lpstr>
      <vt:lpstr>PowerPoint Presentation</vt:lpstr>
      <vt:lpstr>Test Bed Measurements</vt:lpstr>
      <vt:lpstr>PowerPoint Presentation</vt:lpstr>
      <vt:lpstr>Dual TAP Measurements (Modbus)</vt:lpstr>
      <vt:lpstr>Statistical Results 1</vt:lpstr>
      <vt:lpstr>TAP Measurements (ADS/AMS)</vt:lpstr>
      <vt:lpstr>A Trace File Example</vt:lpstr>
      <vt:lpstr>RTT of CNC Requests</vt:lpstr>
      <vt:lpstr>Conclusion </vt:lpstr>
      <vt:lpstr>Backup Slides</vt:lpstr>
      <vt:lpstr>PLC Measurement Interface</vt:lpstr>
      <vt:lpstr>PLC Measurement Timing &amp; PTP Sync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Bed for Industrial Wireless Communications:  A Collaborative Robot Work-Cell Use Case  </dc:title>
  <dc:creator>Liu, Yongkang (Assoc)</dc:creator>
  <cp:lastModifiedBy>Liu, Yongkang (Assoc)</cp:lastModifiedBy>
  <cp:revision>25</cp:revision>
  <dcterms:created xsi:type="dcterms:W3CDTF">2019-05-07T17:59:21Z</dcterms:created>
  <dcterms:modified xsi:type="dcterms:W3CDTF">2019-05-08T14:38:43Z</dcterms:modified>
</cp:coreProperties>
</file>